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9" r:id="rId3"/>
  </p:sldMasterIdLst>
  <p:notesMasterIdLst>
    <p:notesMasterId r:id="rId22"/>
  </p:notesMasterIdLst>
  <p:sldIdLst>
    <p:sldId id="264" r:id="rId4"/>
    <p:sldId id="431" r:id="rId5"/>
    <p:sldId id="381" r:id="rId6"/>
    <p:sldId id="422" r:id="rId7"/>
    <p:sldId id="423" r:id="rId8"/>
    <p:sldId id="415" r:id="rId9"/>
    <p:sldId id="416" r:id="rId10"/>
    <p:sldId id="418" r:id="rId11"/>
    <p:sldId id="420" r:id="rId12"/>
    <p:sldId id="424" r:id="rId13"/>
    <p:sldId id="425" r:id="rId14"/>
    <p:sldId id="426" r:id="rId15"/>
    <p:sldId id="427" r:id="rId16"/>
    <p:sldId id="428" r:id="rId17"/>
    <p:sldId id="429" r:id="rId18"/>
    <p:sldId id="430" r:id="rId19"/>
    <p:sldId id="411" r:id="rId20"/>
    <p:sldId id="417" r:id="rId2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0A7CC"/>
    <a:srgbClr val="708444"/>
    <a:srgbClr val="A76D05"/>
    <a:srgbClr val="FEEB5C"/>
    <a:srgbClr val="5F8497"/>
    <a:srgbClr val="5074AE"/>
    <a:srgbClr val="764D04"/>
    <a:srgbClr val="D4ECBA"/>
    <a:srgbClr val="839A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3099" autoAdjust="0"/>
  </p:normalViewPr>
  <p:slideViewPr>
    <p:cSldViewPr>
      <p:cViewPr varScale="1">
        <p:scale>
          <a:sx n="95" d="100"/>
          <a:sy n="95" d="100"/>
        </p:scale>
        <p:origin x="-31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4" cy="511730"/>
          </a:xfrm>
          <a:prstGeom prst="rect">
            <a:avLst/>
          </a:prstGeom>
        </p:spPr>
        <p:txBody>
          <a:bodyPr vert="horz" lIns="95116" tIns="47558" rIns="95116" bIns="47558" rtlCol="0"/>
          <a:lstStyle>
            <a:lvl1pPr algn="l">
              <a:defRPr sz="1200"/>
            </a:lvl1pPr>
          </a:lstStyle>
          <a:p>
            <a:endParaRPr lang="en-GB"/>
          </a:p>
        </p:txBody>
      </p:sp>
      <p:sp>
        <p:nvSpPr>
          <p:cNvPr id="3" name="Date Placeholder 2"/>
          <p:cNvSpPr>
            <a:spLocks noGrp="1"/>
          </p:cNvSpPr>
          <p:nvPr>
            <p:ph type="dt" idx="1"/>
          </p:nvPr>
        </p:nvSpPr>
        <p:spPr>
          <a:xfrm>
            <a:off x="4021294" y="1"/>
            <a:ext cx="3076364" cy="511730"/>
          </a:xfrm>
          <a:prstGeom prst="rect">
            <a:avLst/>
          </a:prstGeom>
        </p:spPr>
        <p:txBody>
          <a:bodyPr vert="horz" lIns="95116" tIns="47558" rIns="95116" bIns="47558" rtlCol="0"/>
          <a:lstStyle>
            <a:lvl1pPr algn="r">
              <a:defRPr sz="1200"/>
            </a:lvl1pPr>
          </a:lstStyle>
          <a:p>
            <a:fld id="{8905E5CE-C4E0-457F-A302-4F256B6DFC24}" type="datetimeFigureOut">
              <a:rPr lang="en-GB" smtClean="0"/>
              <a:pPr/>
              <a:t>05/11/2013</a:t>
            </a:fld>
            <a:endParaRPr lang="en-GB"/>
          </a:p>
        </p:txBody>
      </p:sp>
      <p:sp>
        <p:nvSpPr>
          <p:cNvPr id="4" name="Slide Image Placeholder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116" tIns="47558" rIns="95116" bIns="47558" rtlCol="0" anchor="ctr"/>
          <a:lstStyle/>
          <a:p>
            <a:endParaRPr lang="en-GB"/>
          </a:p>
        </p:txBody>
      </p:sp>
      <p:sp>
        <p:nvSpPr>
          <p:cNvPr id="5" name="Notes Placeholder 4"/>
          <p:cNvSpPr>
            <a:spLocks noGrp="1"/>
          </p:cNvSpPr>
          <p:nvPr>
            <p:ph type="body" sz="quarter" idx="3"/>
          </p:nvPr>
        </p:nvSpPr>
        <p:spPr>
          <a:xfrm>
            <a:off x="709931" y="4861441"/>
            <a:ext cx="5679440" cy="4605575"/>
          </a:xfrm>
          <a:prstGeom prst="rect">
            <a:avLst/>
          </a:prstGeom>
        </p:spPr>
        <p:txBody>
          <a:bodyPr vert="horz" lIns="95116" tIns="47558" rIns="95116" bIns="475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4" cy="511730"/>
          </a:xfrm>
          <a:prstGeom prst="rect">
            <a:avLst/>
          </a:prstGeom>
        </p:spPr>
        <p:txBody>
          <a:bodyPr vert="horz" lIns="95116" tIns="47558" rIns="95116" bIns="47558" rtlCol="0" anchor="b"/>
          <a:lstStyle>
            <a:lvl1pPr algn="l">
              <a:defRPr sz="1200"/>
            </a:lvl1pPr>
          </a:lstStyle>
          <a:p>
            <a:endParaRPr lang="en-GB"/>
          </a:p>
        </p:txBody>
      </p:sp>
      <p:sp>
        <p:nvSpPr>
          <p:cNvPr id="7" name="Slide Number Placeholder 6"/>
          <p:cNvSpPr>
            <a:spLocks noGrp="1"/>
          </p:cNvSpPr>
          <p:nvPr>
            <p:ph type="sldNum" sz="quarter" idx="5"/>
          </p:nvPr>
        </p:nvSpPr>
        <p:spPr>
          <a:xfrm>
            <a:off x="4021294" y="9721106"/>
            <a:ext cx="3076364" cy="511730"/>
          </a:xfrm>
          <a:prstGeom prst="rect">
            <a:avLst/>
          </a:prstGeom>
        </p:spPr>
        <p:txBody>
          <a:bodyPr vert="horz" lIns="95116" tIns="47558" rIns="95116" bIns="47558" rtlCol="0" anchor="b"/>
          <a:lstStyle>
            <a:lvl1pPr algn="r">
              <a:defRPr sz="1200"/>
            </a:lvl1pPr>
          </a:lstStyle>
          <a:p>
            <a:fld id="{32063A16-AB2D-42D7-AAB6-30B3AC4DCBB1}" type="slidenum">
              <a:rPr lang="en-GB" smtClean="0"/>
              <a:pPr/>
              <a:t>‹#›</a:t>
            </a:fld>
            <a:endParaRPr lang="en-GB"/>
          </a:p>
        </p:txBody>
      </p:sp>
    </p:spTree>
    <p:extLst>
      <p:ext uri="{BB962C8B-B14F-4D97-AF65-F5344CB8AC3E}">
        <p14:creationId xmlns:p14="http://schemas.microsoft.com/office/powerpoint/2010/main" val="284277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1</a:t>
            </a:fld>
            <a:endParaRPr lang="en-GB" dirty="0"/>
          </a:p>
        </p:txBody>
      </p:sp>
    </p:spTree>
    <p:extLst>
      <p:ext uri="{BB962C8B-B14F-4D97-AF65-F5344CB8AC3E}">
        <p14:creationId xmlns:p14="http://schemas.microsoft.com/office/powerpoint/2010/main" val="87359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11</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12</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13</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ctr" latinLnBrk="0" hangingPunct="0"/>
            <a:r>
              <a:rPr lang="en-GB" sz="1200" b="1" i="0" u="none" strike="noStrike" kern="1200" baseline="0" dirty="0" smtClean="0">
                <a:solidFill>
                  <a:schemeClr val="tx1"/>
                </a:solidFill>
                <a:latin typeface="+mn-lt"/>
                <a:ea typeface="+mn-ea"/>
                <a:cs typeface="+mn-cs"/>
              </a:rPr>
              <a:t>Base layer</a:t>
            </a:r>
            <a:endParaRPr lang="it-IT" sz="1200" b="0" i="0" u="none" strike="noStrike" kern="1200" dirty="0" smtClean="0">
              <a:solidFill>
                <a:schemeClr val="tx1"/>
              </a:solidFill>
              <a:latin typeface="+mn-lt"/>
              <a:ea typeface="+mn-ea"/>
              <a:cs typeface="+mn-cs"/>
            </a:endParaRPr>
          </a:p>
          <a:p>
            <a:pPr rtl="0" eaLnBrk="0" fontAlgn="base" latinLnBrk="0" hangingPunct="0"/>
            <a:r>
              <a:rPr lang="en-GB" sz="1200" b="1" i="0" u="none" strike="noStrike" kern="1200" baseline="0" dirty="0" smtClean="0">
                <a:solidFill>
                  <a:schemeClr val="tx1"/>
                </a:solidFill>
                <a:latin typeface="+mn-lt"/>
                <a:ea typeface="+mn-ea"/>
                <a:cs typeface="+mn-cs"/>
              </a:rPr>
              <a:t>Hydrology: </a:t>
            </a:r>
            <a:r>
              <a:rPr lang="en-GB" sz="1200" b="0" i="0" u="none" strike="noStrike" kern="1200" baseline="0" dirty="0" smtClean="0">
                <a:solidFill>
                  <a:schemeClr val="tx1"/>
                </a:solidFill>
                <a:latin typeface="+mn-lt"/>
                <a:ea typeface="+mn-ea"/>
                <a:cs typeface="+mn-cs"/>
              </a:rPr>
              <a:t>rivers, lakes, reservoirs and open water, etc</a:t>
            </a:r>
          </a:p>
          <a:p>
            <a:pPr rtl="0" eaLnBrk="0" fontAlgn="base" latinLnBrk="0" hangingPunct="0"/>
            <a:r>
              <a:rPr lang="en-GB" sz="1200" b="1" i="0" u="none" strike="noStrike" kern="1200" baseline="0" dirty="0" err="1" smtClean="0">
                <a:solidFill>
                  <a:schemeClr val="tx1"/>
                </a:solidFill>
                <a:latin typeface="+mn-lt"/>
                <a:ea typeface="+mn-ea"/>
                <a:cs typeface="+mn-cs"/>
              </a:rPr>
              <a:t>Toponyms</a:t>
            </a:r>
            <a:r>
              <a:rPr lang="en-GB" sz="1200" b="1" i="0" u="none" strike="noStrike" kern="1200" baseline="0" dirty="0" smtClean="0">
                <a:solidFill>
                  <a:schemeClr val="tx1"/>
                </a:solidFill>
                <a:latin typeface="+mn-lt"/>
                <a:ea typeface="+mn-ea"/>
                <a:cs typeface="+mn-cs"/>
              </a:rPr>
              <a:t> and administrative boundaries</a:t>
            </a:r>
          </a:p>
          <a:p>
            <a:pPr rtl="0" eaLnBrk="0" fontAlgn="ctr" latinLnBrk="0" hangingPunct="0"/>
            <a:r>
              <a:rPr lang="en-GB" sz="1200" b="1" i="0" u="none" strike="noStrike" kern="1200" baseline="0" dirty="0" err="1" smtClean="0">
                <a:solidFill>
                  <a:schemeClr val="tx1"/>
                </a:solidFill>
                <a:latin typeface="+mn-lt"/>
                <a:ea typeface="+mn-ea"/>
                <a:cs typeface="+mn-cs"/>
              </a:rPr>
              <a:t>Physiography</a:t>
            </a:r>
            <a:r>
              <a:rPr lang="en-GB" sz="1200" b="1"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cliffs, contours and spot heights, etc</a:t>
            </a:r>
            <a:endParaRPr lang="it-IT" sz="1200" b="0" i="0" u="none" strike="noStrike" kern="1200" dirty="0" smtClean="0">
              <a:solidFill>
                <a:schemeClr val="tx1"/>
              </a:solidFill>
              <a:latin typeface="+mn-lt"/>
              <a:ea typeface="+mn-ea"/>
              <a:cs typeface="+mn-cs"/>
            </a:endParaRPr>
          </a:p>
          <a:p>
            <a:pPr rtl="0" eaLnBrk="0" fontAlgn="ctr" latinLnBrk="0" hangingPunct="0"/>
            <a:r>
              <a:rPr lang="en-GB" sz="1200" b="1" i="0" u="none" strike="noStrike" kern="1200" baseline="0" dirty="0" smtClean="0">
                <a:solidFill>
                  <a:schemeClr val="tx1"/>
                </a:solidFill>
                <a:latin typeface="+mn-lt"/>
                <a:ea typeface="+mn-ea"/>
                <a:cs typeface="+mn-cs"/>
              </a:rPr>
              <a:t>Land cover: </a:t>
            </a:r>
            <a:r>
              <a:rPr lang="en-GB" sz="1200" b="0" i="0" u="none" strike="noStrike" kern="1200" baseline="0" dirty="0" smtClean="0">
                <a:solidFill>
                  <a:schemeClr val="tx1"/>
                </a:solidFill>
                <a:latin typeface="+mn-lt"/>
                <a:ea typeface="+mn-ea"/>
                <a:cs typeface="+mn-cs"/>
              </a:rPr>
              <a:t>cropland, grassland, scrub, forest, natural vegetation, bare soil, wetlands, etc</a:t>
            </a:r>
            <a:endParaRPr lang="it-IT" sz="1200" b="0" i="0" u="none" strike="noStrike" kern="1200" dirty="0" smtClean="0">
              <a:solidFill>
                <a:schemeClr val="tx1"/>
              </a:solidFill>
              <a:latin typeface="+mn-lt"/>
              <a:ea typeface="+mn-ea"/>
              <a:cs typeface="+mn-cs"/>
            </a:endParaRPr>
          </a:p>
          <a:p>
            <a:pPr rtl="0" eaLnBrk="0" fontAlgn="ctr" latinLnBrk="0" hangingPunct="0"/>
            <a:r>
              <a:rPr lang="en-GB" sz="1200" b="1" i="0" u="none" strike="noStrike" kern="1200" baseline="0" dirty="0" smtClean="0">
                <a:solidFill>
                  <a:schemeClr val="tx1"/>
                </a:solidFill>
                <a:latin typeface="+mn-lt"/>
                <a:ea typeface="+mn-ea"/>
                <a:cs typeface="+mn-cs"/>
              </a:rPr>
              <a:t>Settlements, both formal (urban, suburban, rural, etc) and informal (slums, IDP camps, etc)</a:t>
            </a:r>
            <a:endParaRPr lang="it-IT" sz="1200" b="0" i="0" u="none" strike="noStrike" kern="1200" dirty="0" smtClean="0">
              <a:solidFill>
                <a:schemeClr val="tx1"/>
              </a:solidFill>
              <a:latin typeface="+mn-lt"/>
              <a:ea typeface="+mn-ea"/>
              <a:cs typeface="+mn-cs"/>
            </a:endParaRPr>
          </a:p>
          <a:p>
            <a:pPr rtl="0" eaLnBrk="0" fontAlgn="ctr" latinLnBrk="0" hangingPunct="0"/>
            <a:r>
              <a:rPr lang="en-GB" sz="1200" b="1" i="0" u="none" strike="noStrike" kern="1200" baseline="0" dirty="0" smtClean="0">
                <a:solidFill>
                  <a:schemeClr val="tx1"/>
                </a:solidFill>
                <a:latin typeface="+mn-lt"/>
                <a:ea typeface="+mn-ea"/>
                <a:cs typeface="+mn-cs"/>
              </a:rPr>
              <a:t>Transport: </a:t>
            </a:r>
            <a:r>
              <a:rPr lang="en-GB" sz="1200" b="0" i="0" u="none" strike="noStrike" kern="1200" baseline="0" dirty="0" smtClean="0">
                <a:solidFill>
                  <a:schemeClr val="tx1"/>
                </a:solidFill>
                <a:latin typeface="+mn-lt"/>
                <a:ea typeface="+mn-ea"/>
                <a:cs typeface="+mn-cs"/>
              </a:rPr>
              <a:t>all transport networks and related infrastructure (e.g. roads, tracks, trails,   railways, bridges, harbours, and airfields)</a:t>
            </a:r>
            <a:endParaRPr lang="it-IT" sz="1200" b="0" i="0" u="none" strike="noStrike" kern="1200" dirty="0" smtClean="0">
              <a:solidFill>
                <a:schemeClr val="tx1"/>
              </a:solidFill>
              <a:latin typeface="+mn-lt"/>
              <a:ea typeface="+mn-ea"/>
              <a:cs typeface="+mn-cs"/>
            </a:endParaRPr>
          </a:p>
          <a:p>
            <a:pPr rtl="0" eaLnBrk="0" fontAlgn="base" latinLnBrk="0" hangingPunct="0"/>
            <a:r>
              <a:rPr lang="en-GB" sz="1200" b="1" i="0" u="none" strike="noStrike" kern="1200" baseline="0" dirty="0" smtClean="0">
                <a:solidFill>
                  <a:schemeClr val="tx1"/>
                </a:solidFill>
                <a:latin typeface="+mn-lt"/>
                <a:ea typeface="+mn-ea"/>
                <a:cs typeface="+mn-cs"/>
              </a:rPr>
              <a:t>Industry and Utilities: </a:t>
            </a:r>
            <a:r>
              <a:rPr lang="en-GB" sz="1200" b="0" i="0" u="none" strike="noStrike" kern="1200" baseline="0" dirty="0" smtClean="0">
                <a:solidFill>
                  <a:schemeClr val="tx1"/>
                </a:solidFill>
                <a:latin typeface="+mn-lt"/>
                <a:ea typeface="+mn-ea"/>
                <a:cs typeface="+mn-cs"/>
              </a:rPr>
              <a:t>industrial facilities and power stations</a:t>
            </a:r>
          </a:p>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14</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15</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16</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Feedback</a:t>
            </a:r>
            <a:r>
              <a:rPr lang="en-GB" baseline="0" dirty="0" smtClean="0"/>
              <a:t> forms will be distributed and people will be encouraged to complete them in this time.</a:t>
            </a:r>
          </a:p>
          <a:p>
            <a:endParaRPr lang="en-GB" baseline="0" dirty="0" smtClean="0"/>
          </a:p>
          <a:p>
            <a:r>
              <a:rPr lang="en-GB" baseline="0" dirty="0" smtClean="0"/>
              <a:t>Open floor up to questions. </a:t>
            </a:r>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17</a:t>
            </a:fld>
            <a:endParaRPr lang="en-GB"/>
          </a:p>
        </p:txBody>
      </p:sp>
    </p:spTree>
    <p:extLst>
      <p:ext uri="{BB962C8B-B14F-4D97-AF65-F5344CB8AC3E}">
        <p14:creationId xmlns:p14="http://schemas.microsoft.com/office/powerpoint/2010/main" val="362071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18</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3</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4</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5</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6</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7</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8</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9</a:t>
            </a:fld>
            <a:endParaRPr lang="en-GB" dirty="0"/>
          </a:p>
        </p:txBody>
      </p:sp>
    </p:spTree>
    <p:extLst>
      <p:ext uri="{BB962C8B-B14F-4D97-AF65-F5344CB8AC3E}">
        <p14:creationId xmlns:p14="http://schemas.microsoft.com/office/powerpoint/2010/main" val="3351801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63A16-AB2D-42D7-AAB6-30B3AC4DCBB1}" type="slidenum">
              <a:rPr lang="en-GB" smtClean="0"/>
              <a:pPr/>
              <a:t>10</a:t>
            </a:fld>
            <a:endParaRPr lang="en-GB" dirty="0"/>
          </a:p>
        </p:txBody>
      </p:sp>
    </p:spTree>
    <p:extLst>
      <p:ext uri="{BB962C8B-B14F-4D97-AF65-F5344CB8AC3E}">
        <p14:creationId xmlns:p14="http://schemas.microsoft.com/office/powerpoint/2010/main" val="335180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85800" y="2693988"/>
            <a:ext cx="7772400" cy="1470025"/>
          </a:xfrm>
        </p:spPr>
        <p:txBody>
          <a:bodyPr/>
          <a:lstStyle>
            <a:lvl1pPr>
              <a:defRPr sz="44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553200" cy="533400"/>
          </a:xfrm>
          <a:prstGeom prst="rect">
            <a:avLst/>
          </a:prstGeom>
        </p:spPr>
        <p:txBody>
          <a:bodyPr/>
          <a:lstStyle>
            <a:lvl1pPr>
              <a:defRPr sz="3600" b="1">
                <a:solidFill>
                  <a:schemeClr val="tx2">
                    <a:lumMod val="50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95400"/>
            <a:ext cx="8229600" cy="4800600"/>
          </a:xfrm>
          <a:prstGeom prst="rect">
            <a:avLst/>
          </a:prstGeom>
        </p:spPr>
        <p:txBody>
          <a:bodyPr/>
          <a:lstStyle>
            <a:lvl1pPr marL="452438" indent="-431800">
              <a:buSzPct val="90000"/>
              <a:buFontTx/>
              <a:buBlip>
                <a:blip r:embed="rId2"/>
              </a:buBlip>
              <a:defRPr sz="2800">
                <a:solidFill>
                  <a:schemeClr val="tx2">
                    <a:lumMod val="50000"/>
                  </a:schemeClr>
                </a:solidFill>
              </a:defRPr>
            </a:lvl1pPr>
            <a:lvl2pPr marL="893763" indent="-436563">
              <a:buSzPct val="80000"/>
              <a:buFontTx/>
              <a:buBlip>
                <a:blip r:embed="rId2"/>
              </a:buBlip>
              <a:defRPr sz="2400">
                <a:solidFill>
                  <a:schemeClr val="tx2">
                    <a:lumMod val="50000"/>
                  </a:schemeClr>
                </a:solidFill>
              </a:defRPr>
            </a:lvl2pPr>
            <a:lvl3pPr marL="1255713" indent="-341313">
              <a:buSzPct val="85000"/>
              <a:buFontTx/>
              <a:buBlip>
                <a:blip r:embed="rId2"/>
              </a:buBlip>
              <a:defRPr sz="2000">
                <a:solidFill>
                  <a:schemeClr val="tx2">
                    <a:lumMod val="50000"/>
                  </a:schemeClr>
                </a:solidFill>
              </a:defRPr>
            </a:lvl3pPr>
            <a:lvl4pPr marL="1708150" indent="-336550">
              <a:buFontTx/>
              <a:buBlip>
                <a:blip r:embed="rId2"/>
              </a:buBlip>
              <a:defRPr sz="1800">
                <a:solidFill>
                  <a:schemeClr val="tx2">
                    <a:lumMod val="50000"/>
                  </a:schemeClr>
                </a:solidFill>
              </a:defRPr>
            </a:lvl4pPr>
            <a:lvl5pPr marL="2151063" indent="-322263">
              <a:buFontTx/>
              <a:buBlip>
                <a:blip r:embed="rId2"/>
              </a:buBlip>
              <a:defRPr sz="1800">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393149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30763"/>
          </a:xfrm>
          <a:prstGeom prst="rect">
            <a:avLst/>
          </a:prstGeom>
        </p:spPr>
        <p:txBody>
          <a:bodyPr/>
          <a:lstStyle>
            <a:lvl1pPr marL="342900" indent="-342900">
              <a:buSzPct val="90000"/>
              <a:buFontTx/>
              <a:buBlip>
                <a:blip r:embed="rId2"/>
              </a:buBlip>
              <a:defRPr sz="2800">
                <a:solidFill>
                  <a:schemeClr val="tx2">
                    <a:lumMod val="50000"/>
                  </a:schemeClr>
                </a:solidFill>
              </a:defRPr>
            </a:lvl1pPr>
            <a:lvl2pPr marL="742950" indent="-285750">
              <a:buSzPct val="80000"/>
              <a:buFontTx/>
              <a:buBlip>
                <a:blip r:embed="rId2"/>
              </a:buBlip>
              <a:defRPr sz="2400">
                <a:solidFill>
                  <a:schemeClr val="tx2">
                    <a:lumMod val="50000"/>
                  </a:schemeClr>
                </a:solidFill>
              </a:defRPr>
            </a:lvl2pPr>
            <a:lvl3pPr marL="1143000" indent="-228600">
              <a:buSzPct val="85000"/>
              <a:buFontTx/>
              <a:buBlip>
                <a:blip r:embed="rId2"/>
              </a:buBlip>
              <a:defRPr sz="2000">
                <a:solidFill>
                  <a:schemeClr val="tx2">
                    <a:lumMod val="50000"/>
                  </a:schemeClr>
                </a:solidFill>
              </a:defRPr>
            </a:lvl3pPr>
            <a:lvl4pPr marL="1600200" indent="-228600">
              <a:buFontTx/>
              <a:buBlip>
                <a:blip r:embed="rId2"/>
              </a:buBlip>
              <a:defRPr sz="1800">
                <a:solidFill>
                  <a:schemeClr val="tx2">
                    <a:lumMod val="50000"/>
                  </a:schemeClr>
                </a:solidFill>
              </a:defRPr>
            </a:lvl4pPr>
            <a:lvl5pPr marL="2057400" indent="-228600">
              <a:buFontTx/>
              <a:buBlip>
                <a:blip r:embed="rId2"/>
              </a:buBlip>
              <a:defRPr sz="1800">
                <a:solidFill>
                  <a:schemeClr val="tx2">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95400"/>
            <a:ext cx="4038600" cy="4830763"/>
          </a:xfrm>
          <a:prstGeom prst="rect">
            <a:avLst/>
          </a:prstGeom>
        </p:spPr>
        <p:txBody>
          <a:bodyPr/>
          <a:lstStyle>
            <a:lvl1pPr marL="457200" indent="-457200">
              <a:buFontTx/>
              <a:buBlip>
                <a:blip r:embed="rId2"/>
              </a:buBlip>
              <a:defRPr sz="2800">
                <a:solidFill>
                  <a:schemeClr val="tx2">
                    <a:lumMod val="50000"/>
                  </a:schemeClr>
                </a:solidFill>
              </a:defRPr>
            </a:lvl1pPr>
            <a:lvl2pPr marL="800100" indent="-342900">
              <a:buFontTx/>
              <a:buBlip>
                <a:blip r:embed="rId2"/>
              </a:buBlip>
              <a:defRPr sz="2400">
                <a:solidFill>
                  <a:schemeClr val="tx2">
                    <a:lumMod val="50000"/>
                  </a:schemeClr>
                </a:solidFill>
              </a:defRPr>
            </a:lvl2pPr>
            <a:lvl3pPr marL="1257300" indent="-342900">
              <a:buFontTx/>
              <a:buBlip>
                <a:blip r:embed="rId2"/>
              </a:buBlip>
              <a:defRPr sz="2000">
                <a:solidFill>
                  <a:schemeClr val="tx2">
                    <a:lumMod val="50000"/>
                  </a:schemeClr>
                </a:solidFill>
              </a:defRPr>
            </a:lvl3pPr>
            <a:lvl4pPr marL="1657350" indent="-285750">
              <a:buFontTx/>
              <a:buBlip>
                <a:blip r:embed="rId2"/>
              </a:buBlip>
              <a:defRPr sz="1800">
                <a:solidFill>
                  <a:schemeClr val="tx2">
                    <a:lumMod val="50000"/>
                  </a:schemeClr>
                </a:solidFill>
              </a:defRPr>
            </a:lvl4pPr>
            <a:lvl5pPr marL="2114550" indent="-285750">
              <a:buFontTx/>
              <a:buBlip>
                <a:blip r:embed="rId2"/>
              </a:buBlip>
              <a:defRPr sz="1800">
                <a:solidFill>
                  <a:schemeClr val="tx2">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itle 1"/>
          <p:cNvSpPr>
            <a:spLocks noGrp="1"/>
          </p:cNvSpPr>
          <p:nvPr>
            <p:ph type="title"/>
          </p:nvPr>
        </p:nvSpPr>
        <p:spPr>
          <a:xfrm>
            <a:off x="2362200" y="304800"/>
            <a:ext cx="6553200" cy="533400"/>
          </a:xfrm>
          <a:prstGeom prst="rect">
            <a:avLst/>
          </a:prstGeom>
        </p:spPr>
        <p:txBody>
          <a:bodyPr/>
          <a:lstStyle>
            <a:lvl1pPr>
              <a:defRPr sz="3600" b="1">
                <a:solidFill>
                  <a:schemeClr val="tx2">
                    <a:lumMod val="50000"/>
                  </a:schemeClr>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228312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2362200" y="304800"/>
            <a:ext cx="6553200" cy="533400"/>
          </a:xfrm>
          <a:prstGeom prst="rect">
            <a:avLst/>
          </a:prstGeom>
        </p:spPr>
        <p:txBody>
          <a:bodyPr/>
          <a:lstStyle>
            <a:lvl1pPr>
              <a:defRPr sz="3600" b="1">
                <a:solidFill>
                  <a:schemeClr val="tx2">
                    <a:lumMod val="50000"/>
                  </a:schemeClr>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1278287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371600"/>
            <a:ext cx="6096000" cy="4724400"/>
          </a:xfrm>
          <a:prstGeom prst="rect">
            <a:avLst/>
          </a:prstGeo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9" name="Content Placeholder 2"/>
          <p:cNvSpPr>
            <a:spLocks noGrp="1"/>
          </p:cNvSpPr>
          <p:nvPr>
            <p:ph sz="half" idx="10"/>
          </p:nvPr>
        </p:nvSpPr>
        <p:spPr>
          <a:xfrm>
            <a:off x="457200" y="2514600"/>
            <a:ext cx="1828800" cy="3581400"/>
          </a:xfrm>
          <a:prstGeom prst="rect">
            <a:avLst/>
          </a:prstGeom>
        </p:spPr>
        <p:txBody>
          <a:bodyPr/>
          <a:lstStyle>
            <a:lvl1pPr marL="0" indent="0">
              <a:buSzPct val="90000"/>
              <a:buFontTx/>
              <a:buNone/>
              <a:defRPr sz="2800" baseline="0">
                <a:solidFill>
                  <a:schemeClr val="tx2">
                    <a:lumMod val="50000"/>
                  </a:schemeClr>
                </a:solidFill>
              </a:defRPr>
            </a:lvl1pPr>
            <a:lvl2pPr marL="742950" indent="-285750">
              <a:buSzPct val="80000"/>
              <a:buFontTx/>
              <a:buBlip>
                <a:blip r:embed="rId2"/>
              </a:buBlip>
              <a:defRPr sz="2400">
                <a:solidFill>
                  <a:schemeClr val="tx2">
                    <a:lumMod val="50000"/>
                  </a:schemeClr>
                </a:solidFill>
              </a:defRPr>
            </a:lvl2pPr>
            <a:lvl3pPr marL="1143000" indent="-228600">
              <a:buSzPct val="85000"/>
              <a:buFontTx/>
              <a:buBlip>
                <a:blip r:embed="rId2"/>
              </a:buBlip>
              <a:defRPr sz="2000">
                <a:solidFill>
                  <a:schemeClr val="tx2">
                    <a:lumMod val="50000"/>
                  </a:schemeClr>
                </a:solidFill>
              </a:defRPr>
            </a:lvl3pPr>
            <a:lvl4pPr marL="1600200" indent="-228600">
              <a:buFontTx/>
              <a:buBlip>
                <a:blip r:embed="rId2"/>
              </a:buBlip>
              <a:defRPr sz="1800">
                <a:solidFill>
                  <a:schemeClr val="tx2">
                    <a:lumMod val="50000"/>
                  </a:schemeClr>
                </a:solidFill>
              </a:defRPr>
            </a:lvl4pPr>
            <a:lvl5pPr marL="2057400" indent="-228600">
              <a:buFontTx/>
              <a:buBlip>
                <a:blip r:embed="rId2"/>
              </a:buBlip>
              <a:defRPr sz="1800">
                <a:solidFill>
                  <a:schemeClr val="tx2">
                    <a:lumMod val="50000"/>
                  </a:schemeClr>
                </a:solidFill>
              </a:defRPr>
            </a:lvl5pPr>
            <a:lvl6pPr>
              <a:defRPr sz="1800"/>
            </a:lvl6pPr>
            <a:lvl7pPr>
              <a:defRPr sz="1800"/>
            </a:lvl7pPr>
            <a:lvl8pPr>
              <a:defRPr sz="1800"/>
            </a:lvl8pPr>
            <a:lvl9pPr>
              <a:defRPr sz="1800"/>
            </a:lvl9pPr>
          </a:lstStyle>
          <a:p>
            <a:pPr lvl="0"/>
            <a:endParaRPr lang="en-GB" dirty="0"/>
          </a:p>
        </p:txBody>
      </p:sp>
      <p:sp>
        <p:nvSpPr>
          <p:cNvPr id="10" name="Title 1"/>
          <p:cNvSpPr>
            <a:spLocks noGrp="1"/>
          </p:cNvSpPr>
          <p:nvPr>
            <p:ph type="title"/>
          </p:nvPr>
        </p:nvSpPr>
        <p:spPr>
          <a:xfrm>
            <a:off x="2362200" y="304800"/>
            <a:ext cx="6553200" cy="533400"/>
          </a:xfrm>
          <a:prstGeom prst="rect">
            <a:avLst/>
          </a:prstGeom>
        </p:spPr>
        <p:txBody>
          <a:bodyPr/>
          <a:lstStyle>
            <a:lvl1pPr>
              <a:defRPr sz="3600" b="1">
                <a:solidFill>
                  <a:schemeClr val="tx2">
                    <a:lumMod val="50000"/>
                  </a:schemeClr>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1833925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2362200" y="304800"/>
            <a:ext cx="6553200" cy="533400"/>
          </a:xfrm>
          <a:prstGeom prst="rect">
            <a:avLst/>
          </a:prstGeom>
        </p:spPr>
        <p:txBody>
          <a:bodyPr/>
          <a:lstStyle>
            <a:lvl1pPr>
              <a:defRPr sz="3600" b="1">
                <a:solidFill>
                  <a:schemeClr val="tx2">
                    <a:lumMod val="50000"/>
                  </a:schemeClr>
                </a:solidFill>
              </a:defRPr>
            </a:lvl1pPr>
          </a:lstStyle>
          <a:p>
            <a:r>
              <a:rPr lang="en-US" dirty="0" smtClean="0"/>
              <a:t>Click to edit Master title style</a:t>
            </a:r>
            <a:endParaRPr lang="en-GB" dirty="0"/>
          </a:p>
        </p:txBody>
      </p:sp>
      <p:sp>
        <p:nvSpPr>
          <p:cNvPr id="6" name="Content Placeholder 2"/>
          <p:cNvSpPr>
            <a:spLocks noGrp="1"/>
          </p:cNvSpPr>
          <p:nvPr>
            <p:ph idx="1"/>
          </p:nvPr>
        </p:nvSpPr>
        <p:spPr>
          <a:xfrm>
            <a:off x="457200" y="2556000"/>
            <a:ext cx="8229600" cy="1828800"/>
          </a:xfrm>
          <a:prstGeom prst="rect">
            <a:avLst/>
          </a:prstGeom>
        </p:spPr>
        <p:txBody>
          <a:bodyPr/>
          <a:lstStyle>
            <a:lvl1pPr marL="20638" indent="0" algn="ctr">
              <a:buSzPct val="90000"/>
              <a:buFont typeface="Arial" pitchFamily="34" charset="0"/>
              <a:buNone/>
              <a:defRPr sz="2800">
                <a:solidFill>
                  <a:schemeClr val="tx2">
                    <a:lumMod val="50000"/>
                  </a:schemeClr>
                </a:solidFill>
              </a:defRPr>
            </a:lvl1pPr>
            <a:lvl2pPr marL="893763" indent="-436563">
              <a:buSzPct val="80000"/>
              <a:buFontTx/>
              <a:buBlip>
                <a:blip r:embed="rId2"/>
              </a:buBlip>
              <a:defRPr sz="2400">
                <a:solidFill>
                  <a:schemeClr val="tx2">
                    <a:lumMod val="50000"/>
                  </a:schemeClr>
                </a:solidFill>
              </a:defRPr>
            </a:lvl2pPr>
            <a:lvl3pPr marL="1255713" indent="-341313">
              <a:buSzPct val="85000"/>
              <a:buFontTx/>
              <a:buBlip>
                <a:blip r:embed="rId2"/>
              </a:buBlip>
              <a:defRPr sz="2000">
                <a:solidFill>
                  <a:schemeClr val="tx2">
                    <a:lumMod val="50000"/>
                  </a:schemeClr>
                </a:solidFill>
              </a:defRPr>
            </a:lvl3pPr>
            <a:lvl4pPr marL="1708150" indent="-336550">
              <a:buFontTx/>
              <a:buBlip>
                <a:blip r:embed="rId2"/>
              </a:buBlip>
              <a:defRPr sz="1800">
                <a:solidFill>
                  <a:schemeClr val="tx2">
                    <a:lumMod val="50000"/>
                  </a:schemeClr>
                </a:solidFill>
              </a:defRPr>
            </a:lvl4pPr>
            <a:lvl5pPr marL="2151063" indent="-322263">
              <a:buFontTx/>
              <a:buBlip>
                <a:blip r:embed="rId2"/>
              </a:buBlip>
              <a:defRPr sz="1800">
                <a:solidFill>
                  <a:schemeClr val="tx2">
                    <a:lumMod val="50000"/>
                  </a:schemeClr>
                </a:solidFill>
              </a:defRPr>
            </a:lvl5pPr>
          </a:lstStyle>
          <a:p>
            <a:pPr lvl="0"/>
            <a:endParaRPr lang="en-US" dirty="0" smtClean="0"/>
          </a:p>
          <a:p>
            <a:pPr lvl="0"/>
            <a:r>
              <a:rPr lang="en-US" dirty="0" smtClean="0"/>
              <a:t>Click to edit Master text styles</a:t>
            </a:r>
          </a:p>
        </p:txBody>
      </p:sp>
    </p:spTree>
    <p:extLst>
      <p:ext uri="{BB962C8B-B14F-4D97-AF65-F5344CB8AC3E}">
        <p14:creationId xmlns:p14="http://schemas.microsoft.com/office/powerpoint/2010/main" val="137403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44427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4437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emf"/><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11.emf"/><Relationship Id="rId3" Type="http://schemas.openxmlformats.org/officeDocument/2006/relationships/slideLayout" Target="../slideLayouts/slideLayout4.xml"/><Relationship Id="rId7" Type="http://schemas.openxmlformats.org/officeDocument/2006/relationships/theme" Target="../theme/theme2.xml"/><Relationship Id="rId12" Type="http://schemas.openxmlformats.org/officeDocument/2006/relationships/image" Target="../media/image16.jpeg"/><Relationship Id="rId17" Type="http://schemas.openxmlformats.org/officeDocument/2006/relationships/image" Target="../media/image20.png"/><Relationship Id="rId2" Type="http://schemas.openxmlformats.org/officeDocument/2006/relationships/slideLayout" Target="../slideLayouts/slideLayout3.xml"/><Relationship Id="rId16"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5.jpeg"/><Relationship Id="rId5" Type="http://schemas.openxmlformats.org/officeDocument/2006/relationships/slideLayout" Target="../slideLayouts/slideLayout6.xml"/><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slideLayout" Target="../slideLayouts/slideLayout5.xml"/><Relationship Id="rId9" Type="http://schemas.openxmlformats.org/officeDocument/2006/relationships/image" Target="../media/image13.jpeg"/><Relationship Id="rId14"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3505200" y="1295400"/>
            <a:ext cx="3861740" cy="3828905"/>
            <a:chOff x="3431712" y="1371600"/>
            <a:chExt cx="3861740" cy="3828905"/>
          </a:xfrm>
        </p:grpSpPr>
        <p:sp>
          <p:nvSpPr>
            <p:cNvPr id="37" name="Oval 36"/>
            <p:cNvSpPr/>
            <p:nvPr userDrawn="1"/>
          </p:nvSpPr>
          <p:spPr>
            <a:xfrm rot="19173240">
              <a:off x="3431712" y="1619105"/>
              <a:ext cx="3657600" cy="3581400"/>
            </a:xfrm>
            <a:prstGeom prst="ellipse">
              <a:avLst/>
            </a:prstGeom>
            <a:solidFill>
              <a:srgbClr val="F7A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userDrawn="1"/>
          </p:nvSpPr>
          <p:spPr>
            <a:xfrm rot="19173240">
              <a:off x="3940652" y="1371600"/>
              <a:ext cx="3352800" cy="3282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userDrawn="1"/>
          </p:nvSpPr>
          <p:spPr>
            <a:xfrm rot="19173240">
              <a:off x="4240993" y="1665685"/>
              <a:ext cx="2752117" cy="2694781"/>
            </a:xfrm>
            <a:prstGeom prst="ellipse">
              <a:avLst/>
            </a:prstGeom>
            <a:solidFill>
              <a:srgbClr val="ABC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Oval 15"/>
          <p:cNvSpPr/>
          <p:nvPr userDrawn="1"/>
        </p:nvSpPr>
        <p:spPr>
          <a:xfrm rot="8556243">
            <a:off x="424403" y="2749558"/>
            <a:ext cx="3657600" cy="3581400"/>
          </a:xfrm>
          <a:prstGeom prst="ellipse">
            <a:avLst/>
          </a:prstGeom>
          <a:solidFill>
            <a:srgbClr val="A8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userDrawn="1"/>
        </p:nvSpPr>
        <p:spPr>
          <a:xfrm rot="19173240">
            <a:off x="3505200" y="1542905"/>
            <a:ext cx="3657600" cy="3581400"/>
          </a:xfrm>
          <a:prstGeom prst="ellipse">
            <a:avLst/>
          </a:prstGeom>
          <a:solidFill>
            <a:srgbClr val="F9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userDrawn="1"/>
        </p:nvSpPr>
        <p:spPr>
          <a:xfrm rot="19173240">
            <a:off x="4014140" y="1295400"/>
            <a:ext cx="3352800" cy="3282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userDrawn="1"/>
        </p:nvSpPr>
        <p:spPr>
          <a:xfrm rot="19173240">
            <a:off x="4348741" y="1623030"/>
            <a:ext cx="2683600" cy="2627694"/>
          </a:xfrm>
          <a:prstGeom prst="ellipse">
            <a:avLst/>
          </a:prstGeom>
          <a:solidFill>
            <a:srgbClr val="ABC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userDrawn="1"/>
        </p:nvSpPr>
        <p:spPr>
          <a:xfrm rot="8556243">
            <a:off x="153040" y="3222727"/>
            <a:ext cx="3352800" cy="3282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userDrawn="1"/>
        </p:nvSpPr>
        <p:spPr>
          <a:xfrm rot="8556243">
            <a:off x="453382" y="3516812"/>
            <a:ext cx="2752117" cy="2694781"/>
          </a:xfrm>
          <a:prstGeom prst="ellipse">
            <a:avLst/>
          </a:prstGeom>
          <a:solidFill>
            <a:srgbClr val="FFC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userDrawn="1"/>
        </p:nvSpPr>
        <p:spPr>
          <a:xfrm rot="8556243">
            <a:off x="423763" y="2749558"/>
            <a:ext cx="3657600" cy="3581400"/>
          </a:xfrm>
          <a:prstGeom prst="ellipse">
            <a:avLst/>
          </a:prstGeom>
          <a:solidFill>
            <a:srgbClr val="803D06">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userDrawn="1"/>
        </p:nvSpPr>
        <p:spPr>
          <a:xfrm rot="8556243">
            <a:off x="152400" y="3222727"/>
            <a:ext cx="3352800" cy="3282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userDrawn="1"/>
        </p:nvSpPr>
        <p:spPr>
          <a:xfrm rot="8556243">
            <a:off x="502861" y="3551375"/>
            <a:ext cx="2682000" cy="2628000"/>
          </a:xfrm>
          <a:prstGeom prst="ellipse">
            <a:avLst/>
          </a:prstGeom>
          <a:solidFill>
            <a:srgbClr val="F9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userDrawn="1"/>
        </p:nvGrpSpPr>
        <p:grpSpPr>
          <a:xfrm>
            <a:off x="4038600" y="478792"/>
            <a:ext cx="5105400" cy="1045207"/>
            <a:chOff x="1981201" y="152400"/>
            <a:chExt cx="7162800" cy="914400"/>
          </a:xfrm>
        </p:grpSpPr>
        <p:sp>
          <p:nvSpPr>
            <p:cNvPr id="7" name="Rectangle 6"/>
            <p:cNvSpPr/>
            <p:nvPr userDrawn="1"/>
          </p:nvSpPr>
          <p:spPr>
            <a:xfrm>
              <a:off x="2093756" y="254000"/>
              <a:ext cx="7050245" cy="711200"/>
            </a:xfrm>
            <a:prstGeom prst="rect">
              <a:avLst/>
            </a:prstGeom>
            <a:gradFill flip="none" rotWithShape="1">
              <a:gsLst>
                <a:gs pos="0">
                  <a:schemeClr val="accent1">
                    <a:lumMod val="75000"/>
                  </a:schemeClr>
                </a:gs>
                <a:gs pos="50000">
                  <a:schemeClr val="accent1">
                    <a:tint val="44500"/>
                    <a:satMod val="160000"/>
                  </a:schemeClr>
                </a:gs>
                <a:gs pos="100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userDrawn="1"/>
          </p:nvSpPr>
          <p:spPr>
            <a:xfrm>
              <a:off x="1981201" y="152400"/>
              <a:ext cx="229898" cy="9144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Placeholder 1"/>
          <p:cNvSpPr>
            <a:spLocks noGrp="1"/>
          </p:cNvSpPr>
          <p:nvPr userDrawn="1">
            <p:ph type="title"/>
          </p:nvPr>
        </p:nvSpPr>
        <p:spPr>
          <a:xfrm>
            <a:off x="1181100" y="2740594"/>
            <a:ext cx="6781800" cy="1526606"/>
          </a:xfrm>
          <a:prstGeom prst="rect">
            <a:avLst/>
          </a:prstGeom>
        </p:spPr>
        <p:txBody>
          <a:bodyPr vert="horz" lIns="91440" tIns="45720" rIns="91440" bIns="45720" rtlCol="0" anchor="ctr">
            <a:noAutofit/>
          </a:bodyPr>
          <a:lstStyle/>
          <a:p>
            <a:r>
              <a:rPr lang="en-US" dirty="0" smtClean="0"/>
              <a:t>Global Monitoring for Environment and Security</a:t>
            </a:r>
            <a:endParaRPr lang="en-US" dirty="0"/>
          </a:p>
        </p:txBody>
      </p:sp>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4138245" cy="1633214"/>
          </a:xfrm>
          <a:prstGeom prst="rect">
            <a:avLst/>
          </a:prstGeom>
        </p:spPr>
      </p:pic>
      <p:grpSp>
        <p:nvGrpSpPr>
          <p:cNvPr id="4" name="Group 3"/>
          <p:cNvGrpSpPr/>
          <p:nvPr userDrawn="1"/>
        </p:nvGrpSpPr>
        <p:grpSpPr>
          <a:xfrm>
            <a:off x="3936998" y="4432827"/>
            <a:ext cx="5166667" cy="2098957"/>
            <a:chOff x="3936998" y="4432827"/>
            <a:chExt cx="5166667" cy="2098957"/>
          </a:xfrm>
        </p:grpSpPr>
        <p:pic>
          <p:nvPicPr>
            <p:cNvPr id="26" name="Picture 20" descr="http://www.isprambiente.gov.it/img/imgHeaderLeft.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031185" y="6042322"/>
              <a:ext cx="639349" cy="456678"/>
            </a:xfrm>
            <a:prstGeom prst="rect">
              <a:avLst/>
            </a:prstGeom>
            <a:noFill/>
          </p:spPr>
        </p:pic>
        <p:pic>
          <p:nvPicPr>
            <p:cNvPr id="27" name="Picture 6" descr="http://www-lsceorchidee.cea.fr/LOGOS/FMILogo.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069742" y="6045552"/>
              <a:ext cx="448655" cy="448655"/>
            </a:xfrm>
            <a:prstGeom prst="rect">
              <a:avLst/>
            </a:prstGeom>
            <a:noFill/>
          </p:spPr>
        </p:pic>
        <p:pic>
          <p:nvPicPr>
            <p:cNvPr id="28" name="Picture 27" descr="Logo_GAF.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876800" y="5472717"/>
              <a:ext cx="888050" cy="268669"/>
            </a:xfrm>
            <a:prstGeom prst="rect">
              <a:avLst/>
            </a:prstGeom>
          </p:spPr>
        </p:pic>
        <p:pic>
          <p:nvPicPr>
            <p:cNvPr id="29" name="Picture 28"/>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126844" y="6007975"/>
              <a:ext cx="414565" cy="523809"/>
            </a:xfrm>
            <a:prstGeom prst="rect">
              <a:avLst/>
            </a:prstGeom>
          </p:spPr>
        </p:pic>
        <p:pic>
          <p:nvPicPr>
            <p:cNvPr id="30" name="Picture 29" descr="http://www.telespazio.it/img/eGEOS180.jp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936998" y="5194304"/>
              <a:ext cx="825496" cy="825496"/>
            </a:xfrm>
            <a:prstGeom prst="rect">
              <a:avLst/>
            </a:prstGeom>
            <a:noFill/>
          </p:spPr>
        </p:pic>
        <p:pic>
          <p:nvPicPr>
            <p:cNvPr id="31" name="Picture 22" descr="http://www.protezionecivilearchiabruzzo.org/web/stemma-protezione-civile.jp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186852" y="6020580"/>
              <a:ext cx="491246" cy="500161"/>
            </a:xfrm>
            <a:prstGeom prst="rect">
              <a:avLst/>
            </a:prstGeom>
            <a:noFill/>
          </p:spPr>
        </p:pic>
        <p:pic>
          <p:nvPicPr>
            <p:cNvPr id="32" name="Picture 2" descr="C:\Users\ANorthrop\Desktop\Telespazio_Vega.JP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187325" y="5285940"/>
              <a:ext cx="1916340" cy="6576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TPZ_logo_800px.gif"/>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889782" y="5334000"/>
              <a:ext cx="1303254" cy="418670"/>
            </a:xfrm>
            <a:prstGeom prst="rect">
              <a:avLst/>
            </a:prstGeom>
          </p:spPr>
        </p:pic>
        <p:pic>
          <p:nvPicPr>
            <p:cNvPr id="3" name="Picture 2"/>
            <p:cNvPicPr>
              <a:picLocks noChangeAspect="1"/>
            </p:cNvPicPr>
            <p:nvPr userDrawn="1"/>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76072" y="4432827"/>
              <a:ext cx="1404812" cy="1039890"/>
            </a:xfrm>
            <a:prstGeom prst="rect">
              <a:avLst/>
            </a:prstGeom>
            <a:ln>
              <a:noFill/>
            </a:ln>
          </p:spPr>
        </p:pic>
        <p:pic>
          <p:nvPicPr>
            <p:cNvPr id="34" name="Picture 33"/>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946329" y="6019800"/>
              <a:ext cx="1001868" cy="506730"/>
            </a:xfrm>
            <a:prstGeom prst="rect">
              <a:avLst/>
            </a:prstGeom>
            <a:noFill/>
            <a:ln>
              <a:noFill/>
            </a:ln>
          </p:spPr>
        </p:pic>
      </p:gr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800" b="1" kern="1200" baseline="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93756" y="254000"/>
            <a:ext cx="7050245" cy="711200"/>
          </a:xfrm>
          <a:prstGeom prst="rect">
            <a:avLst/>
          </a:prstGeom>
          <a:gradFill flip="none" rotWithShape="1">
            <a:gsLst>
              <a:gs pos="0">
                <a:schemeClr val="accent1">
                  <a:lumMod val="75000"/>
                </a:schemeClr>
              </a:gs>
              <a:gs pos="50000">
                <a:schemeClr val="accent1">
                  <a:tint val="44500"/>
                  <a:satMod val="160000"/>
                </a:schemeClr>
              </a:gs>
              <a:gs pos="100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userDrawn="1"/>
        </p:nvSpPr>
        <p:spPr>
          <a:xfrm>
            <a:off x="1981201" y="152400"/>
            <a:ext cx="229898" cy="9144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0" y="119386"/>
            <a:ext cx="2143125" cy="845813"/>
          </a:xfrm>
          <a:prstGeom prst="rect">
            <a:avLst/>
          </a:prstGeom>
        </p:spPr>
      </p:pic>
      <p:sp>
        <p:nvSpPr>
          <p:cNvPr id="16" name="Title 1"/>
          <p:cNvSpPr txBox="1">
            <a:spLocks/>
          </p:cNvSpPr>
          <p:nvPr userDrawn="1"/>
        </p:nvSpPr>
        <p:spPr>
          <a:xfrm>
            <a:off x="2362200" y="342900"/>
            <a:ext cx="6705600" cy="533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1" name="Title Placeholder 1"/>
          <p:cNvSpPr txBox="1">
            <a:spLocks/>
          </p:cNvSpPr>
          <p:nvPr userDrawn="1"/>
        </p:nvSpPr>
        <p:spPr>
          <a:xfrm>
            <a:off x="2492852" y="327251"/>
            <a:ext cx="67056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endParaRPr lang="en-US" dirty="0"/>
          </a:p>
        </p:txBody>
      </p:sp>
      <p:grpSp>
        <p:nvGrpSpPr>
          <p:cNvPr id="34" name="Group 33"/>
          <p:cNvGrpSpPr/>
          <p:nvPr userDrawn="1"/>
        </p:nvGrpSpPr>
        <p:grpSpPr>
          <a:xfrm>
            <a:off x="152400" y="1295400"/>
            <a:ext cx="7214540" cy="5210277"/>
            <a:chOff x="152400" y="1295400"/>
            <a:chExt cx="7214540" cy="5210277"/>
          </a:xfrm>
        </p:grpSpPr>
        <p:sp>
          <p:nvSpPr>
            <p:cNvPr id="36" name="Oval 35"/>
            <p:cNvSpPr/>
            <p:nvPr userDrawn="1"/>
          </p:nvSpPr>
          <p:spPr>
            <a:xfrm rot="8556243">
              <a:off x="424403" y="2749558"/>
              <a:ext cx="3657600" cy="3581400"/>
            </a:xfrm>
            <a:prstGeom prst="ellipse">
              <a:avLst/>
            </a:prstGeom>
            <a:solidFill>
              <a:srgbClr val="84B23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userDrawn="1"/>
          </p:nvSpPr>
          <p:spPr>
            <a:xfrm rot="19173240">
              <a:off x="3505200" y="1542905"/>
              <a:ext cx="3657600" cy="3581400"/>
            </a:xfrm>
            <a:prstGeom prst="ellipse">
              <a:avLst/>
            </a:prstGeom>
            <a:solidFill>
              <a:srgbClr val="F9B9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userDrawn="1"/>
          </p:nvGrpSpPr>
          <p:grpSpPr>
            <a:xfrm>
              <a:off x="4014140" y="1295400"/>
              <a:ext cx="3352800" cy="3282950"/>
              <a:chOff x="3940652" y="1371600"/>
              <a:chExt cx="3352800" cy="3282950"/>
            </a:xfrm>
          </p:grpSpPr>
          <p:sp>
            <p:nvSpPr>
              <p:cNvPr id="46" name="Oval 45"/>
              <p:cNvSpPr/>
              <p:nvPr userDrawn="1"/>
            </p:nvSpPr>
            <p:spPr>
              <a:xfrm rot="19173240">
                <a:off x="3940652" y="1371600"/>
                <a:ext cx="3352800" cy="3282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userDrawn="1"/>
            </p:nvSpPr>
            <p:spPr>
              <a:xfrm rot="19173240">
                <a:off x="4240993" y="1665685"/>
                <a:ext cx="2752117" cy="2694781"/>
              </a:xfrm>
              <a:prstGeom prst="ellipse">
                <a:avLst/>
              </a:prstGeom>
              <a:solidFill>
                <a:srgbClr val="ABC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Oval 37"/>
            <p:cNvSpPr/>
            <p:nvPr userDrawn="1"/>
          </p:nvSpPr>
          <p:spPr>
            <a:xfrm rot="19173240">
              <a:off x="4014140" y="1295400"/>
              <a:ext cx="3352800" cy="3282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userDrawn="1"/>
          </p:nvSpPr>
          <p:spPr>
            <a:xfrm rot="19173240">
              <a:off x="4348741" y="1623030"/>
              <a:ext cx="2683600" cy="2627694"/>
            </a:xfrm>
            <a:prstGeom prst="ellipse">
              <a:avLst/>
            </a:prstGeom>
            <a:solidFill>
              <a:srgbClr val="ABC3D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userDrawn="1"/>
          </p:nvSpPr>
          <p:spPr>
            <a:xfrm rot="8556243">
              <a:off x="153040" y="3222727"/>
              <a:ext cx="3352800" cy="3282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userDrawn="1"/>
          </p:nvSpPr>
          <p:spPr>
            <a:xfrm rot="8556243">
              <a:off x="453382" y="3516812"/>
              <a:ext cx="2752117" cy="2694781"/>
            </a:xfrm>
            <a:prstGeom prst="ellipse">
              <a:avLst/>
            </a:prstGeom>
            <a:solidFill>
              <a:srgbClr val="FFC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userDrawn="1"/>
          </p:nvSpPr>
          <p:spPr>
            <a:xfrm rot="8556243">
              <a:off x="152400" y="3222727"/>
              <a:ext cx="3352800" cy="3282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userDrawn="1"/>
          </p:nvSpPr>
          <p:spPr>
            <a:xfrm rot="8556243">
              <a:off x="502861" y="3551375"/>
              <a:ext cx="2682000" cy="2628000"/>
            </a:xfrm>
            <a:prstGeom prst="ellipse">
              <a:avLst/>
            </a:prstGeom>
            <a:solidFill>
              <a:srgbClr val="F9B9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p:cNvGrpSpPr/>
          <p:nvPr userDrawn="1"/>
        </p:nvGrpSpPr>
        <p:grpSpPr>
          <a:xfrm>
            <a:off x="35496" y="6235054"/>
            <a:ext cx="6573869" cy="577959"/>
            <a:chOff x="2253203" y="6235054"/>
            <a:chExt cx="6573869" cy="577959"/>
          </a:xfrm>
        </p:grpSpPr>
        <p:pic>
          <p:nvPicPr>
            <p:cNvPr id="31" name="Picture 20" descr="http://www.isprambiente.gov.it/img/imgHeaderLeft.jp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8471729" y="6457140"/>
              <a:ext cx="355343" cy="253816"/>
            </a:xfrm>
            <a:prstGeom prst="rect">
              <a:avLst/>
            </a:prstGeom>
            <a:noFill/>
          </p:spPr>
        </p:pic>
        <p:pic>
          <p:nvPicPr>
            <p:cNvPr id="32" name="Picture 6" descr="http://www-lsceorchidee.cea.fr/LOGOS/FMILogo.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937370" y="6458935"/>
              <a:ext cx="249357" cy="249357"/>
            </a:xfrm>
            <a:prstGeom prst="rect">
              <a:avLst/>
            </a:prstGeom>
            <a:noFill/>
          </p:spPr>
        </p:pic>
        <p:pic>
          <p:nvPicPr>
            <p:cNvPr id="33" name="Picture 32" descr="Logo_GAF.jp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661236" y="6510777"/>
              <a:ext cx="493568" cy="149323"/>
            </a:xfrm>
            <a:prstGeom prst="rect">
              <a:avLst/>
            </a:prstGeom>
          </p:spPr>
        </p:pic>
        <p:pic>
          <p:nvPicPr>
            <p:cNvPr id="42" name="Picture 4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413318" y="6438050"/>
              <a:ext cx="230410" cy="291127"/>
            </a:xfrm>
            <a:prstGeom prst="rect">
              <a:avLst/>
            </a:prstGeom>
          </p:spPr>
        </p:pic>
        <p:pic>
          <p:nvPicPr>
            <p:cNvPr id="45" name="Picture 44" descr="http://www.telespazio.it/img/eGEOS180.jpg"/>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273439" y="6354212"/>
              <a:ext cx="458801" cy="458801"/>
            </a:xfrm>
            <a:prstGeom prst="rect">
              <a:avLst/>
            </a:prstGeom>
            <a:noFill/>
          </p:spPr>
        </p:pic>
        <p:pic>
          <p:nvPicPr>
            <p:cNvPr id="57" name="Picture 22" descr="http://www.protezionecivilearchiabruzzo.org/web/stemma-protezione-civile.jpg"/>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6890881" y="6445056"/>
              <a:ext cx="273029" cy="277984"/>
            </a:xfrm>
            <a:prstGeom prst="rect">
              <a:avLst/>
            </a:prstGeom>
            <a:noFill/>
          </p:spPr>
        </p:pic>
        <p:pic>
          <p:nvPicPr>
            <p:cNvPr id="58" name="Picture 2" descr="C:\Users\ANorthrop\Desktop\Telespazio_Vega.JP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635896" y="6397081"/>
              <a:ext cx="1065080" cy="36552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TPZ_logo_800px.gif"/>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4793635" y="6438050"/>
              <a:ext cx="724334" cy="232692"/>
            </a:xfrm>
            <a:prstGeom prst="rect">
              <a:avLst/>
            </a:prstGeom>
          </p:spPr>
        </p:pic>
        <p:pic>
          <p:nvPicPr>
            <p:cNvPr id="60" name="Picture 59"/>
            <p:cNvPicPr>
              <a:picLocks noChangeAspect="1"/>
            </p:cNvPicPr>
            <p:nvPr userDrawn="1"/>
          </p:nvPicPr>
          <p:blipFill>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53203" y="6235054"/>
              <a:ext cx="780778" cy="577959"/>
            </a:xfrm>
            <a:prstGeom prst="rect">
              <a:avLst/>
            </a:prstGeom>
            <a:ln>
              <a:noFill/>
            </a:ln>
          </p:spPr>
        </p:pic>
        <p:pic>
          <p:nvPicPr>
            <p:cNvPr id="62" name="Picture 6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059832" y="6457140"/>
              <a:ext cx="556827" cy="281635"/>
            </a:xfrm>
            <a:prstGeom prst="rect">
              <a:avLst/>
            </a:prstGeom>
            <a:noFill/>
            <a:ln>
              <a:noFill/>
            </a:ln>
          </p:spPr>
        </p:pic>
      </p:grpSp>
    </p:spTree>
    <p:extLst>
      <p:ext uri="{BB962C8B-B14F-4D97-AF65-F5344CB8AC3E}">
        <p14:creationId xmlns:p14="http://schemas.microsoft.com/office/powerpoint/2010/main" val="2624876102"/>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3" r:id="rId3"/>
    <p:sldLayoutId id="2147483676" r:id="rId4"/>
    <p:sldLayoutId id="2147483677" r:id="rId5"/>
    <p:sldLayoutId id="2147483678" r:id="rId6"/>
  </p:sldLayoutIdLst>
  <p:timing>
    <p:tnLst>
      <p:par>
        <p:cTn id="1" dur="indefinite" restart="never" nodeType="tmRoot"/>
      </p:par>
    </p:tnLst>
  </p:timing>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35913"/>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hyperlink" Target="dal%20sito/GIO_EMS-Mapping_Rush_Mode-SRF_08.do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dal%20sito/GIO_EMS-Mapping_Rush_Mode_AU-FF_02_0.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dal%20sito/GIO_EMS-Mapping_Rush_Mode_EndU-FF_02_0.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hyperlink" Target="http://emergency.copernicus.eu/mappin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glidenumber.net/glide/public/search/details.jsp?glide=20069&amp;record=2&amp;last=3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2209800"/>
            <a:ext cx="89154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baseline="0">
                <a:solidFill>
                  <a:schemeClr val="accent1">
                    <a:lumMod val="50000"/>
                  </a:schemeClr>
                </a:solidFill>
                <a:latin typeface="+mj-lt"/>
                <a:ea typeface="+mj-ea"/>
                <a:cs typeface="+mj-cs"/>
              </a:defRPr>
            </a:lvl1pPr>
          </a:lstStyle>
          <a:p>
            <a:r>
              <a:rPr lang="en-GB" sz="3200" dirty="0" smtClean="0"/>
              <a:t>User Awareness &amp; Training Event:</a:t>
            </a:r>
            <a:br>
              <a:rPr lang="en-GB" sz="3200" dirty="0" smtClean="0"/>
            </a:br>
            <a:r>
              <a:rPr lang="en-GB" sz="4800" dirty="0" smtClean="0">
                <a:solidFill>
                  <a:schemeClr val="tx2">
                    <a:lumMod val="50000"/>
                  </a:schemeClr>
                </a:solidFill>
              </a:rPr>
              <a:t>Parallel 3c –EMERGENCY (Room 1)</a:t>
            </a:r>
            <a:r>
              <a:rPr lang="en-GB" sz="6000" i="1" dirty="0" smtClean="0"/>
              <a:t/>
            </a:r>
            <a:br>
              <a:rPr lang="en-GB" sz="6000" i="1" dirty="0" smtClean="0"/>
            </a:br>
            <a:r>
              <a:rPr lang="en-GB" sz="3200" dirty="0" smtClean="0"/>
              <a:t>Bucharest, Romania – 7</a:t>
            </a:r>
            <a:r>
              <a:rPr lang="en-GB" sz="3200" baseline="30000" dirty="0" smtClean="0"/>
              <a:t>th</a:t>
            </a:r>
            <a:r>
              <a:rPr lang="en-GB" sz="3200" dirty="0" smtClean="0"/>
              <a:t> November 2013</a:t>
            </a:r>
            <a:r>
              <a:rPr lang="en-GB" sz="3200" i="1" dirty="0" smtClean="0"/>
              <a:t/>
            </a:r>
            <a:br>
              <a:rPr lang="en-GB" sz="3200" i="1" dirty="0" smtClean="0"/>
            </a:br>
            <a:r>
              <a:rPr lang="en-GB" sz="3200" i="1" dirty="0" err="1" smtClean="0"/>
              <a:t>A.Priolo</a:t>
            </a:r>
            <a:r>
              <a:rPr lang="en-GB" sz="3200" i="1" dirty="0" smtClean="0"/>
              <a:t>, </a:t>
            </a:r>
            <a:r>
              <a:rPr lang="en-GB" sz="3200" i="1" dirty="0" err="1" smtClean="0"/>
              <a:t>D.Grandoni</a:t>
            </a:r>
            <a:endParaRPr lang="en-GB" sz="3200" i="1" dirty="0"/>
          </a:p>
        </p:txBody>
      </p:sp>
    </p:spTree>
    <p:extLst>
      <p:ext uri="{BB962C8B-B14F-4D97-AF65-F5344CB8AC3E}">
        <p14:creationId xmlns:p14="http://schemas.microsoft.com/office/powerpoint/2010/main" val="3407396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Interest (AOIs) selection</a:t>
            </a:r>
            <a:endParaRPr lang="en-GB" b="1" dirty="0">
              <a:solidFill>
                <a:schemeClr val="tx2">
                  <a:lumMod val="50000"/>
                </a:schemeClr>
              </a:solidFill>
            </a:endParaRPr>
          </a:p>
        </p:txBody>
      </p:sp>
      <p:pic>
        <p:nvPicPr>
          <p:cNvPr id="10" name="Picture 5"/>
          <p:cNvPicPr>
            <a:picLocks noChangeAspect="1" noChangeArrowheads="1"/>
          </p:cNvPicPr>
          <p:nvPr/>
        </p:nvPicPr>
        <p:blipFill>
          <a:blip r:embed="rId3" cstate="print"/>
          <a:srcRect/>
          <a:stretch>
            <a:fillRect/>
          </a:stretch>
        </p:blipFill>
        <p:spPr bwMode="auto">
          <a:xfrm>
            <a:off x="609600" y="4648200"/>
            <a:ext cx="7924800" cy="1676400"/>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663498" y="5841112"/>
            <a:ext cx="7848600" cy="228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228600" y="1524000"/>
            <a:ext cx="8915400" cy="3600986"/>
          </a:xfrm>
          <a:prstGeom prst="rect">
            <a:avLst/>
          </a:prstGeom>
          <a:noFill/>
        </p:spPr>
        <p:txBody>
          <a:bodyPr wrap="square" rtlCol="0">
            <a:spAutoFit/>
          </a:bodyPr>
          <a:lstStyle/>
          <a:p>
            <a:pPr marL="0" lvl="1" algn="ctr"/>
            <a:r>
              <a:rPr lang="en-US" sz="3200" b="1" i="1" dirty="0" smtClean="0">
                <a:solidFill>
                  <a:schemeClr val="tx2">
                    <a:lumMod val="50000"/>
                  </a:schemeClr>
                </a:solidFill>
              </a:rPr>
              <a:t>15’ to select the AOIs for overview maps</a:t>
            </a:r>
          </a:p>
          <a:p>
            <a:pPr marL="0" lvl="1" algn="ctr"/>
            <a:endParaRPr lang="en-US" sz="2000" b="1" i="1" dirty="0" smtClean="0">
              <a:solidFill>
                <a:schemeClr val="tx2">
                  <a:lumMod val="50000"/>
                </a:schemeClr>
              </a:solidFill>
            </a:endParaRPr>
          </a:p>
          <a:p>
            <a:pPr marL="0" lvl="1" algn="ctr"/>
            <a:r>
              <a:rPr lang="en-US" sz="2800" b="1" i="1" dirty="0" smtClean="0">
                <a:solidFill>
                  <a:schemeClr val="tx2">
                    <a:lumMod val="50000"/>
                  </a:schemeClr>
                </a:solidFill>
              </a:rPr>
              <a:t>TIPS FOR THE EXERCISE</a:t>
            </a:r>
            <a:r>
              <a:rPr lang="en-US" sz="2800" i="1" dirty="0" smtClean="0">
                <a:solidFill>
                  <a:schemeClr val="tx2">
                    <a:lumMod val="50000"/>
                  </a:schemeClr>
                </a:solidFill>
              </a:rPr>
              <a:t>:</a:t>
            </a:r>
          </a:p>
          <a:p>
            <a:pPr marL="0" lvl="1" algn="ctr">
              <a:buFont typeface="Wingdings" pitchFamily="2" charset="2"/>
              <a:buChar char="Ø"/>
            </a:pPr>
            <a:r>
              <a:rPr lang="en-US" sz="2800" b="1" i="1" u="sng" dirty="0" err="1" smtClean="0">
                <a:solidFill>
                  <a:schemeClr val="accent2"/>
                </a:solidFill>
              </a:rPr>
              <a:t>Taita</a:t>
            </a:r>
            <a:r>
              <a:rPr lang="en-US" sz="2800" i="1" dirty="0" smtClean="0">
                <a:solidFill>
                  <a:schemeClr val="accent2"/>
                </a:solidFill>
              </a:rPr>
              <a:t> (</a:t>
            </a:r>
            <a:r>
              <a:rPr lang="en-US" sz="2800" i="1" dirty="0" err="1" smtClean="0">
                <a:solidFill>
                  <a:schemeClr val="accent2"/>
                </a:solidFill>
              </a:rPr>
              <a:t>Tulcea</a:t>
            </a:r>
            <a:r>
              <a:rPr lang="en-US" sz="2800" i="1" dirty="0" smtClean="0">
                <a:solidFill>
                  <a:schemeClr val="accent2"/>
                </a:solidFill>
              </a:rPr>
              <a:t>), </a:t>
            </a:r>
            <a:r>
              <a:rPr lang="en-US" sz="2800" b="1" i="1" u="sng" dirty="0" err="1" smtClean="0">
                <a:solidFill>
                  <a:schemeClr val="accent2"/>
                </a:solidFill>
              </a:rPr>
              <a:t>Suhu</a:t>
            </a:r>
            <a:r>
              <a:rPr lang="en-US" sz="2800" i="1" dirty="0" smtClean="0">
                <a:solidFill>
                  <a:schemeClr val="accent2"/>
                </a:solidFill>
              </a:rPr>
              <a:t> and </a:t>
            </a:r>
            <a:r>
              <a:rPr lang="en-US" sz="2800" b="1" i="1" u="sng" dirty="0" err="1" smtClean="0">
                <a:solidFill>
                  <a:schemeClr val="accent2"/>
                </a:solidFill>
              </a:rPr>
              <a:t>Chineja</a:t>
            </a:r>
            <a:r>
              <a:rPr lang="en-US" sz="2800" i="1" dirty="0" smtClean="0">
                <a:solidFill>
                  <a:schemeClr val="accent2"/>
                </a:solidFill>
              </a:rPr>
              <a:t> (Galati)</a:t>
            </a:r>
          </a:p>
          <a:p>
            <a:pPr marL="0" lvl="1" algn="ctr">
              <a:buFont typeface="Wingdings" pitchFamily="2" charset="2"/>
              <a:buChar char="Ø"/>
            </a:pPr>
            <a:r>
              <a:rPr lang="en-US" sz="2800" b="1" i="1" u="sng" dirty="0" smtClean="0">
                <a:solidFill>
                  <a:schemeClr val="accent2"/>
                </a:solidFill>
              </a:rPr>
              <a:t>flood extension</a:t>
            </a:r>
          </a:p>
          <a:p>
            <a:pPr marL="0" lvl="1" algn="ctr">
              <a:buFont typeface="Wingdings" pitchFamily="2" charset="2"/>
              <a:buChar char="Ø"/>
            </a:pPr>
            <a:r>
              <a:rPr lang="en-US" sz="2800" b="1" i="1" u="sng" dirty="0" smtClean="0">
                <a:solidFill>
                  <a:schemeClr val="accent2"/>
                </a:solidFill>
              </a:rPr>
              <a:t>Accessibility</a:t>
            </a:r>
          </a:p>
          <a:p>
            <a:pPr marL="0" lvl="1" algn="ctr">
              <a:buFontTx/>
              <a:buChar char="-"/>
            </a:pPr>
            <a:endParaRPr lang="en-US" sz="3200" i="1" dirty="0" smtClean="0"/>
          </a:p>
          <a:p>
            <a:pPr marL="0" lvl="1" algn="ctr"/>
            <a:endParaRPr lang="en-US" sz="3200" i="1" dirty="0" smtClean="0"/>
          </a:p>
        </p:txBody>
      </p:sp>
    </p:spTree>
    <p:extLst>
      <p:ext uri="{BB962C8B-B14F-4D97-AF65-F5344CB8AC3E}">
        <p14:creationId xmlns:p14="http://schemas.microsoft.com/office/powerpoint/2010/main" val="978852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Interest (AOIs) selection</a:t>
            </a:r>
            <a:endParaRPr lang="en-GB" b="1" dirty="0">
              <a:solidFill>
                <a:schemeClr val="tx2">
                  <a:lumMod val="50000"/>
                </a:schemeClr>
              </a:solidFill>
            </a:endParaRPr>
          </a:p>
        </p:txBody>
      </p:sp>
      <p:sp>
        <p:nvSpPr>
          <p:cNvPr id="3" name="Content Placeholder 2"/>
          <p:cNvSpPr>
            <a:spLocks noGrp="1"/>
          </p:cNvSpPr>
          <p:nvPr>
            <p:ph idx="1"/>
          </p:nvPr>
        </p:nvSpPr>
        <p:spPr>
          <a:xfrm>
            <a:off x="152400" y="990600"/>
            <a:ext cx="8763000" cy="4953000"/>
          </a:xfrm>
        </p:spPr>
        <p:txBody>
          <a:bodyPr>
            <a:normAutofit/>
          </a:bodyPr>
          <a:lstStyle/>
          <a:p>
            <a:pPr marL="0" lvl="0" indent="0">
              <a:spcAft>
                <a:spcPts val="1200"/>
              </a:spcAft>
              <a:buNone/>
            </a:pPr>
            <a:r>
              <a:rPr lang="en-GB" sz="2400" b="1" u="sng" dirty="0" smtClean="0">
                <a:solidFill>
                  <a:schemeClr val="tx2">
                    <a:lumMod val="60000"/>
                    <a:lumOff val="40000"/>
                  </a:schemeClr>
                </a:solidFill>
              </a:rPr>
              <a:t>Detail map: which extension (and consequent scale)?</a:t>
            </a:r>
            <a:endParaRPr lang="en-GB" sz="2400" b="1" dirty="0" smtClean="0">
              <a:solidFill>
                <a:schemeClr val="tx2">
                  <a:lumMod val="60000"/>
                  <a:lumOff val="40000"/>
                </a:schemeClr>
              </a:solidFill>
            </a:endParaRPr>
          </a:p>
          <a:p>
            <a:pPr marL="0" lvl="0" indent="0">
              <a:spcBef>
                <a:spcPts val="0"/>
              </a:spcBef>
              <a:buNone/>
            </a:pPr>
            <a:endParaRPr lang="en-GB" dirty="0" smtClean="0"/>
          </a:p>
        </p:txBody>
      </p:sp>
      <p:pic>
        <p:nvPicPr>
          <p:cNvPr id="10" name="Picture 5"/>
          <p:cNvPicPr>
            <a:picLocks noChangeAspect="1" noChangeArrowheads="1"/>
          </p:cNvPicPr>
          <p:nvPr/>
        </p:nvPicPr>
        <p:blipFill>
          <a:blip r:embed="rId3" cstate="print"/>
          <a:srcRect/>
          <a:stretch>
            <a:fillRect/>
          </a:stretch>
        </p:blipFill>
        <p:spPr bwMode="auto">
          <a:xfrm>
            <a:off x="609600" y="4664659"/>
            <a:ext cx="7924800" cy="1659941"/>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663498" y="6048375"/>
            <a:ext cx="7848600" cy="228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228600" y="2062640"/>
            <a:ext cx="2819400" cy="2031325"/>
          </a:xfrm>
          <a:prstGeom prst="rect">
            <a:avLst/>
          </a:prstGeom>
          <a:noFill/>
        </p:spPr>
        <p:txBody>
          <a:bodyPr wrap="square" rtlCol="0">
            <a:spAutoFit/>
          </a:bodyPr>
          <a:lstStyle/>
          <a:p>
            <a:pPr marL="0" lvl="1" algn="just"/>
            <a:r>
              <a:rPr lang="en-US" sz="1400" i="1" dirty="0" smtClean="0">
                <a:solidFill>
                  <a:schemeClr val="tx2">
                    <a:lumMod val="50000"/>
                  </a:schemeClr>
                </a:solidFill>
              </a:rPr>
              <a:t>“many villages flooded, some isolated (damaged and/or not accessible bridges) .”</a:t>
            </a:r>
          </a:p>
          <a:p>
            <a:pPr marL="0" lvl="1" algn="just"/>
            <a:endParaRPr lang="en-US" sz="1400" i="1" dirty="0" smtClean="0">
              <a:solidFill>
                <a:schemeClr val="tx2">
                  <a:lumMod val="50000"/>
                </a:schemeClr>
              </a:solidFill>
            </a:endParaRPr>
          </a:p>
          <a:p>
            <a:pPr marL="0" lvl="1" algn="just"/>
            <a:r>
              <a:rPr lang="en-US" sz="1400" i="1" dirty="0" smtClean="0">
                <a:solidFill>
                  <a:schemeClr val="tx2">
                    <a:lumMod val="50000"/>
                  </a:schemeClr>
                </a:solidFill>
              </a:rPr>
              <a:t>“more than 1735 households have been affected by the flooding and 6901 people have been evacuated”</a:t>
            </a:r>
          </a:p>
          <a:p>
            <a:pPr marL="0" lvl="1" algn="just"/>
            <a:endParaRPr lang="en-US" sz="1400" i="1" dirty="0" smtClean="0"/>
          </a:p>
          <a:p>
            <a:pPr marL="0" lvl="1" algn="just"/>
            <a:endParaRPr lang="en-US" sz="1400" i="1" dirty="0" smtClean="0"/>
          </a:p>
        </p:txBody>
      </p:sp>
      <p:sp>
        <p:nvSpPr>
          <p:cNvPr id="13" name="CasellaDiTesto 12"/>
          <p:cNvSpPr txBox="1"/>
          <p:nvPr/>
        </p:nvSpPr>
        <p:spPr>
          <a:xfrm>
            <a:off x="3962400" y="2057400"/>
            <a:ext cx="4953000" cy="2554545"/>
          </a:xfrm>
          <a:prstGeom prst="rect">
            <a:avLst/>
          </a:prstGeom>
          <a:noFill/>
        </p:spPr>
        <p:txBody>
          <a:bodyPr wrap="square" rtlCol="0">
            <a:spAutoFit/>
          </a:bodyPr>
          <a:lstStyle/>
          <a:p>
            <a:pPr marL="180975" lvl="1" indent="-180975" algn="just">
              <a:spcAft>
                <a:spcPts val="1200"/>
              </a:spcAft>
              <a:buFont typeface="Arial" pitchFamily="34" charset="0"/>
              <a:buChar char="•"/>
            </a:pPr>
            <a:r>
              <a:rPr lang="en-US" sz="1400" i="1" dirty="0" smtClean="0">
                <a:solidFill>
                  <a:schemeClr val="accent2"/>
                </a:solidFill>
              </a:rPr>
              <a:t>Which are the affected villages? Where are they located? (</a:t>
            </a:r>
            <a:r>
              <a:rPr lang="en-US" sz="1400" b="1" i="1" u="sng" dirty="0" smtClean="0">
                <a:solidFill>
                  <a:schemeClr val="accent2"/>
                </a:solidFill>
              </a:rPr>
              <a:t>flood extension</a:t>
            </a:r>
            <a:r>
              <a:rPr lang="en-US" sz="1400" i="1" dirty="0" smtClean="0">
                <a:solidFill>
                  <a:schemeClr val="accent2"/>
                </a:solidFill>
              </a:rPr>
              <a:t>)</a:t>
            </a:r>
          </a:p>
          <a:p>
            <a:pPr marL="180975" lvl="1" indent="-180975" algn="just">
              <a:buFont typeface="Arial" pitchFamily="34" charset="0"/>
              <a:buChar char="•"/>
            </a:pPr>
            <a:r>
              <a:rPr lang="en-US" sz="1400" i="1" dirty="0" smtClean="0">
                <a:solidFill>
                  <a:schemeClr val="accent2"/>
                </a:solidFill>
              </a:rPr>
              <a:t>How to reach the isolated villages? (</a:t>
            </a:r>
            <a:r>
              <a:rPr lang="en-US" sz="1400" b="1" i="1" u="sng" dirty="0" smtClean="0">
                <a:solidFill>
                  <a:schemeClr val="accent2"/>
                </a:solidFill>
              </a:rPr>
              <a:t>accessibility</a:t>
            </a:r>
            <a:r>
              <a:rPr lang="en-US" sz="1400" i="1" dirty="0" smtClean="0">
                <a:solidFill>
                  <a:schemeClr val="accent2"/>
                </a:solidFill>
              </a:rPr>
              <a:t>)</a:t>
            </a:r>
          </a:p>
          <a:p>
            <a:pPr marL="180975" lvl="1" indent="-180975" algn="just">
              <a:buFont typeface="Arial" pitchFamily="34" charset="0"/>
              <a:buChar char="•"/>
            </a:pPr>
            <a:endParaRPr lang="en-US" sz="1400" i="1" dirty="0" smtClean="0">
              <a:solidFill>
                <a:schemeClr val="accent2"/>
              </a:solidFill>
            </a:endParaRPr>
          </a:p>
          <a:p>
            <a:pPr marL="180975" lvl="1" indent="-180975" algn="just">
              <a:buFont typeface="Arial" pitchFamily="34" charset="0"/>
              <a:buChar char="•"/>
            </a:pPr>
            <a:endParaRPr lang="en-US" sz="1400" i="1" dirty="0" smtClean="0">
              <a:solidFill>
                <a:schemeClr val="accent2"/>
              </a:solidFill>
            </a:endParaRPr>
          </a:p>
          <a:p>
            <a:pPr marL="180975" lvl="1" indent="-180975" algn="just">
              <a:spcAft>
                <a:spcPts val="1200"/>
              </a:spcAft>
              <a:buFont typeface="Arial" pitchFamily="34" charset="0"/>
              <a:buChar char="•"/>
            </a:pPr>
            <a:r>
              <a:rPr lang="en-US" sz="1400" i="1" dirty="0" smtClean="0">
                <a:solidFill>
                  <a:schemeClr val="accent2"/>
                </a:solidFill>
              </a:rPr>
              <a:t>Which </a:t>
            </a:r>
            <a:r>
              <a:rPr lang="en-US" sz="1400" b="1" i="1" dirty="0" smtClean="0">
                <a:solidFill>
                  <a:schemeClr val="accent2"/>
                </a:solidFill>
              </a:rPr>
              <a:t>houses</a:t>
            </a:r>
            <a:r>
              <a:rPr lang="en-US" sz="1400" i="1" dirty="0" smtClean="0">
                <a:solidFill>
                  <a:schemeClr val="accent2"/>
                </a:solidFill>
              </a:rPr>
              <a:t> have been evacuated</a:t>
            </a:r>
            <a:r>
              <a:rPr lang="en-US" sz="1400" i="1" dirty="0" smtClean="0">
                <a:solidFill>
                  <a:schemeClr val="accent2"/>
                </a:solidFill>
              </a:rPr>
              <a:t>? Where are they located?</a:t>
            </a:r>
          </a:p>
          <a:p>
            <a:pPr marL="180975" lvl="1" indent="-180975" algn="just">
              <a:buFont typeface="Arial" pitchFamily="34" charset="0"/>
              <a:buChar char="•"/>
            </a:pPr>
            <a:r>
              <a:rPr lang="en-US" sz="1400" i="1" dirty="0" smtClean="0">
                <a:solidFill>
                  <a:schemeClr val="accent2"/>
                </a:solidFill>
              </a:rPr>
              <a:t>Where could we safely accommodate the population evacuated? </a:t>
            </a:r>
            <a:r>
              <a:rPr lang="en-US" sz="1400" b="1" i="1" dirty="0" smtClean="0">
                <a:solidFill>
                  <a:schemeClr val="accent2"/>
                </a:solidFill>
              </a:rPr>
              <a:t>Tents camps</a:t>
            </a:r>
            <a:r>
              <a:rPr lang="en-US" sz="1400" i="1" dirty="0" smtClean="0">
                <a:solidFill>
                  <a:schemeClr val="accent2"/>
                </a:solidFill>
              </a:rPr>
              <a:t>? </a:t>
            </a:r>
            <a:r>
              <a:rPr lang="en-US" sz="1400" b="1" i="1" dirty="0" smtClean="0">
                <a:solidFill>
                  <a:schemeClr val="accent2"/>
                </a:solidFill>
              </a:rPr>
              <a:t>Buildings</a:t>
            </a:r>
            <a:r>
              <a:rPr lang="en-US" sz="1400" i="1" dirty="0" smtClean="0">
                <a:solidFill>
                  <a:schemeClr val="accent2"/>
                </a:solidFill>
              </a:rPr>
              <a:t> still functional? How are their accessibility conditions? Which </a:t>
            </a:r>
            <a:r>
              <a:rPr lang="en-US" sz="1400" b="1" i="1" dirty="0" smtClean="0">
                <a:solidFill>
                  <a:schemeClr val="accent2"/>
                </a:solidFill>
              </a:rPr>
              <a:t>bridges/roads </a:t>
            </a:r>
            <a:r>
              <a:rPr lang="en-US" sz="1400" i="1" dirty="0" smtClean="0">
                <a:solidFill>
                  <a:schemeClr val="accent2"/>
                </a:solidFill>
              </a:rPr>
              <a:t>cannot be used?  (</a:t>
            </a:r>
            <a:r>
              <a:rPr lang="en-US" sz="1400" b="1" i="1" u="sng" dirty="0" smtClean="0">
                <a:solidFill>
                  <a:schemeClr val="accent2"/>
                </a:solidFill>
              </a:rPr>
              <a:t>functionality</a:t>
            </a:r>
            <a:r>
              <a:rPr lang="en-US" sz="1400" i="1" dirty="0" smtClean="0">
                <a:solidFill>
                  <a:schemeClr val="accent2"/>
                </a:solidFill>
              </a:rPr>
              <a:t>)</a:t>
            </a:r>
          </a:p>
        </p:txBody>
      </p:sp>
      <p:sp>
        <p:nvSpPr>
          <p:cNvPr id="16" name="CasellaDiTesto 15"/>
          <p:cNvSpPr txBox="1"/>
          <p:nvPr/>
        </p:nvSpPr>
        <p:spPr>
          <a:xfrm>
            <a:off x="0" y="1676400"/>
            <a:ext cx="3581400" cy="400110"/>
          </a:xfrm>
          <a:prstGeom prst="rect">
            <a:avLst/>
          </a:prstGeom>
          <a:noFill/>
        </p:spPr>
        <p:txBody>
          <a:bodyPr wrap="square" rtlCol="0">
            <a:spAutoFit/>
          </a:bodyPr>
          <a:lstStyle/>
          <a:p>
            <a:pPr marL="0" lvl="1" algn="ctr"/>
            <a:r>
              <a:rPr lang="en-US" sz="2000" b="1" dirty="0" smtClean="0">
                <a:solidFill>
                  <a:schemeClr val="tx2">
                    <a:lumMod val="60000"/>
                    <a:lumOff val="40000"/>
                  </a:schemeClr>
                </a:solidFill>
                <a:effectLst>
                  <a:outerShdw blurRad="38100" dist="38100" dir="2700000" algn="tl">
                    <a:srgbClr val="000000">
                      <a:alpha val="43137"/>
                    </a:srgbClr>
                  </a:outerShdw>
                </a:effectLst>
              </a:rPr>
              <a:t>INFO AVAILABLE</a:t>
            </a:r>
          </a:p>
        </p:txBody>
      </p:sp>
      <p:sp>
        <p:nvSpPr>
          <p:cNvPr id="21" name="CasellaDiTesto 20"/>
          <p:cNvSpPr txBox="1"/>
          <p:nvPr/>
        </p:nvSpPr>
        <p:spPr>
          <a:xfrm>
            <a:off x="3886200" y="1676400"/>
            <a:ext cx="5029200" cy="400110"/>
          </a:xfrm>
          <a:prstGeom prst="rect">
            <a:avLst/>
          </a:prstGeom>
          <a:noFill/>
        </p:spPr>
        <p:txBody>
          <a:bodyPr wrap="square" rtlCol="0">
            <a:spAutoFit/>
          </a:bodyPr>
          <a:lstStyle/>
          <a:p>
            <a:pPr marL="0" lvl="1" algn="ctr"/>
            <a:r>
              <a:rPr lang="en-US" sz="2000" b="1" dirty="0" smtClean="0">
                <a:solidFill>
                  <a:schemeClr val="tx2">
                    <a:lumMod val="60000"/>
                    <a:lumOff val="40000"/>
                  </a:schemeClr>
                </a:solidFill>
                <a:effectLst>
                  <a:outerShdw blurRad="38100" dist="38100" dir="2700000" algn="tl">
                    <a:srgbClr val="000000">
                      <a:alpha val="43137"/>
                    </a:srgbClr>
                  </a:outerShdw>
                </a:effectLst>
              </a:rPr>
              <a:t>INFO NEEDS</a:t>
            </a:r>
          </a:p>
        </p:txBody>
      </p:sp>
      <p:sp>
        <p:nvSpPr>
          <p:cNvPr id="22" name="Rettangolo 21"/>
          <p:cNvSpPr/>
          <p:nvPr/>
        </p:nvSpPr>
        <p:spPr>
          <a:xfrm flipV="1">
            <a:off x="3962400" y="3228975"/>
            <a:ext cx="5029200" cy="1371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2 23"/>
          <p:cNvCxnSpPr>
            <a:stCxn id="22" idx="1"/>
          </p:cNvCxnSpPr>
          <p:nvPr/>
        </p:nvCxnSpPr>
        <p:spPr>
          <a:xfrm flipH="1">
            <a:off x="1905000" y="3914775"/>
            <a:ext cx="2057400" cy="2105025"/>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6" grpId="0"/>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Interest (AOIs) selection</a:t>
            </a:r>
            <a:endParaRPr lang="en-GB" b="1" dirty="0">
              <a:solidFill>
                <a:schemeClr val="tx2">
                  <a:lumMod val="50000"/>
                </a:schemeClr>
              </a:solidFill>
            </a:endParaRPr>
          </a:p>
        </p:txBody>
      </p:sp>
      <p:pic>
        <p:nvPicPr>
          <p:cNvPr id="10" name="Picture 5"/>
          <p:cNvPicPr>
            <a:picLocks noChangeAspect="1" noChangeArrowheads="1"/>
          </p:cNvPicPr>
          <p:nvPr/>
        </p:nvPicPr>
        <p:blipFill>
          <a:blip r:embed="rId3" cstate="print"/>
          <a:srcRect/>
          <a:stretch>
            <a:fillRect/>
          </a:stretch>
        </p:blipFill>
        <p:spPr bwMode="auto">
          <a:xfrm>
            <a:off x="609600" y="4648200"/>
            <a:ext cx="7924800" cy="1676400"/>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663498" y="6057900"/>
            <a:ext cx="7848600" cy="228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228600" y="1752600"/>
            <a:ext cx="8915400" cy="1569660"/>
          </a:xfrm>
          <a:prstGeom prst="rect">
            <a:avLst/>
          </a:prstGeom>
          <a:noFill/>
        </p:spPr>
        <p:txBody>
          <a:bodyPr wrap="square" rtlCol="0">
            <a:spAutoFit/>
          </a:bodyPr>
          <a:lstStyle/>
          <a:p>
            <a:pPr marL="0" lvl="1"/>
            <a:r>
              <a:rPr lang="en-US" i="1" dirty="0" smtClean="0">
                <a:solidFill>
                  <a:schemeClr val="tx2">
                    <a:lumMod val="50000"/>
                  </a:schemeClr>
                </a:solidFill>
              </a:rPr>
              <a:t>Choose the best possible envelope of the areas, according to </a:t>
            </a:r>
            <a:r>
              <a:rPr lang="en-US" b="1" i="1" u="sng" dirty="0" smtClean="0">
                <a:solidFill>
                  <a:schemeClr val="tx2">
                    <a:lumMod val="50000"/>
                  </a:schemeClr>
                </a:solidFill>
              </a:rPr>
              <a:t>our need of information</a:t>
            </a:r>
            <a:r>
              <a:rPr lang="en-US" b="1" i="1" dirty="0" smtClean="0">
                <a:solidFill>
                  <a:schemeClr val="tx2">
                    <a:lumMod val="50000"/>
                  </a:schemeClr>
                </a:solidFill>
              </a:rPr>
              <a:t>!</a:t>
            </a:r>
          </a:p>
          <a:p>
            <a:pPr marL="0" lvl="1"/>
            <a:endParaRPr lang="en-US" b="1" i="1" dirty="0" smtClean="0">
              <a:solidFill>
                <a:schemeClr val="tx2">
                  <a:lumMod val="50000"/>
                </a:schemeClr>
              </a:solidFill>
            </a:endParaRPr>
          </a:p>
          <a:p>
            <a:pPr marL="0" lvl="1"/>
            <a:r>
              <a:rPr lang="en-US" sz="2400" b="1" i="1" u="sng" dirty="0" smtClean="0">
                <a:solidFill>
                  <a:schemeClr val="tx2">
                    <a:lumMod val="50000"/>
                  </a:schemeClr>
                </a:solidFill>
              </a:rPr>
              <a:t>DETAIL MAPs</a:t>
            </a:r>
            <a:r>
              <a:rPr lang="en-US" sz="2400" b="1" i="1" dirty="0" smtClean="0">
                <a:solidFill>
                  <a:schemeClr val="tx2">
                    <a:lumMod val="50000"/>
                  </a:schemeClr>
                </a:solidFill>
              </a:rPr>
              <a:t> </a:t>
            </a:r>
            <a:r>
              <a:rPr lang="en-US" i="1" dirty="0" smtClean="0">
                <a:solidFill>
                  <a:schemeClr val="tx2">
                    <a:lumMod val="50000"/>
                  </a:schemeClr>
                </a:solidFill>
              </a:rPr>
              <a:t>should provide the </a:t>
            </a:r>
            <a:r>
              <a:rPr lang="en-US" b="1" i="1" dirty="0" smtClean="0">
                <a:solidFill>
                  <a:schemeClr val="tx2">
                    <a:lumMod val="50000"/>
                  </a:schemeClr>
                </a:solidFill>
              </a:rPr>
              <a:t>“zoom in” </a:t>
            </a:r>
            <a:r>
              <a:rPr lang="en-US" i="1" dirty="0" smtClean="0">
                <a:solidFill>
                  <a:schemeClr val="tx2">
                    <a:lumMod val="50000"/>
                  </a:schemeClr>
                </a:solidFill>
              </a:rPr>
              <a:t>on particularly critical areas. </a:t>
            </a:r>
          </a:p>
          <a:p>
            <a:pPr marL="0" lvl="1"/>
            <a:endParaRPr lang="en-US" i="1" dirty="0" smtClean="0">
              <a:solidFill>
                <a:schemeClr val="tx2">
                  <a:lumMod val="50000"/>
                </a:schemeClr>
              </a:solidFill>
            </a:endParaRPr>
          </a:p>
          <a:p>
            <a:pPr marL="0" lvl="1"/>
            <a:r>
              <a:rPr lang="en-US" i="1" dirty="0" smtClean="0">
                <a:solidFill>
                  <a:schemeClr val="tx2">
                    <a:lumMod val="50000"/>
                  </a:schemeClr>
                </a:solidFill>
              </a:rPr>
              <a:t>And again, the smaller is the AOI, </a:t>
            </a:r>
            <a:r>
              <a:rPr lang="en-US" i="1" dirty="0" smtClean="0">
                <a:solidFill>
                  <a:schemeClr val="tx2">
                    <a:lumMod val="50000"/>
                  </a:schemeClr>
                </a:solidFill>
              </a:rPr>
              <a:t>with </a:t>
            </a:r>
            <a:r>
              <a:rPr lang="en-US" i="1" dirty="0" smtClean="0">
                <a:solidFill>
                  <a:schemeClr val="tx2">
                    <a:lumMod val="50000"/>
                  </a:schemeClr>
                </a:solidFill>
              </a:rPr>
              <a:t>better </a:t>
            </a:r>
            <a:r>
              <a:rPr lang="en-US" i="1" dirty="0" smtClean="0">
                <a:solidFill>
                  <a:schemeClr val="tx2">
                    <a:lumMod val="50000"/>
                  </a:schemeClr>
                </a:solidFill>
              </a:rPr>
              <a:t>details </a:t>
            </a:r>
            <a:r>
              <a:rPr lang="en-US" i="1" dirty="0" smtClean="0">
                <a:solidFill>
                  <a:schemeClr val="tx2">
                    <a:lumMod val="50000"/>
                  </a:schemeClr>
                </a:solidFill>
              </a:rPr>
              <a:t>(the bigger the scale)…</a:t>
            </a:r>
          </a:p>
        </p:txBody>
      </p:sp>
      <p:sp>
        <p:nvSpPr>
          <p:cNvPr id="7" name="CasellaDiTesto 6"/>
          <p:cNvSpPr txBox="1"/>
          <p:nvPr/>
        </p:nvSpPr>
        <p:spPr>
          <a:xfrm>
            <a:off x="1676400" y="3697069"/>
            <a:ext cx="5791200" cy="646331"/>
          </a:xfrm>
          <a:prstGeom prst="rect">
            <a:avLst/>
          </a:prstGeom>
          <a:solidFill>
            <a:srgbClr val="FFC000">
              <a:alpha val="70000"/>
            </a:srgbClr>
          </a:solidFill>
          <a:effectLst>
            <a:outerShdw blurRad="50800" dist="38100" dir="2700000" algn="tl" rotWithShape="0">
              <a:prstClr val="black">
                <a:alpha val="40000"/>
              </a:prstClr>
            </a:outerShdw>
          </a:effectLst>
        </p:spPr>
        <p:txBody>
          <a:bodyPr wrap="square" rtlCol="0">
            <a:spAutoFit/>
          </a:bodyPr>
          <a:lstStyle/>
          <a:p>
            <a:pPr algn="ctr"/>
            <a:r>
              <a:rPr lang="it-IT" sz="3600" b="1" dirty="0" smtClean="0">
                <a:solidFill>
                  <a:schemeClr val="tx2">
                    <a:lumMod val="60000"/>
                    <a:lumOff val="40000"/>
                  </a:schemeClr>
                </a:solidFill>
                <a:effectLst>
                  <a:outerShdw blurRad="38100" dist="38100" dir="2700000" algn="tl">
                    <a:srgbClr val="000000">
                      <a:alpha val="43137"/>
                    </a:srgbClr>
                  </a:outerShdw>
                </a:effectLst>
              </a:rPr>
              <a:t>Key word: COMPROMISE!</a:t>
            </a:r>
          </a:p>
        </p:txBody>
      </p:sp>
    </p:spTree>
    <p:extLst>
      <p:ext uri="{BB962C8B-B14F-4D97-AF65-F5344CB8AC3E}">
        <p14:creationId xmlns:p14="http://schemas.microsoft.com/office/powerpoint/2010/main" val="978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Interest (AOIs) selection</a:t>
            </a:r>
            <a:endParaRPr lang="en-GB" b="1" dirty="0">
              <a:solidFill>
                <a:schemeClr val="tx2">
                  <a:lumMod val="50000"/>
                </a:schemeClr>
              </a:solidFill>
            </a:endParaRPr>
          </a:p>
        </p:txBody>
      </p:sp>
      <p:pic>
        <p:nvPicPr>
          <p:cNvPr id="10" name="Picture 5"/>
          <p:cNvPicPr>
            <a:picLocks noChangeAspect="1" noChangeArrowheads="1"/>
          </p:cNvPicPr>
          <p:nvPr/>
        </p:nvPicPr>
        <p:blipFill>
          <a:blip r:embed="rId3" cstate="print"/>
          <a:srcRect/>
          <a:stretch>
            <a:fillRect/>
          </a:stretch>
        </p:blipFill>
        <p:spPr bwMode="auto">
          <a:xfrm>
            <a:off x="609600" y="4648200"/>
            <a:ext cx="7924800" cy="1676400"/>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663498" y="6057900"/>
            <a:ext cx="7848600" cy="228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0" y="1295400"/>
            <a:ext cx="9144000" cy="3585597"/>
          </a:xfrm>
          <a:prstGeom prst="rect">
            <a:avLst/>
          </a:prstGeom>
          <a:noFill/>
        </p:spPr>
        <p:txBody>
          <a:bodyPr wrap="square" rtlCol="0">
            <a:spAutoFit/>
          </a:bodyPr>
          <a:lstStyle/>
          <a:p>
            <a:pPr marL="0" lvl="1" algn="ctr"/>
            <a:r>
              <a:rPr lang="en-US" sz="3200" b="1" i="1" dirty="0" smtClean="0">
                <a:solidFill>
                  <a:schemeClr val="tx2">
                    <a:lumMod val="50000"/>
                  </a:schemeClr>
                </a:solidFill>
              </a:rPr>
              <a:t>20’ to select the AOIs for detail maps</a:t>
            </a:r>
          </a:p>
          <a:p>
            <a:pPr marL="0" lvl="1" algn="ctr"/>
            <a:endParaRPr lang="en-US" sz="1500" b="1" i="1" dirty="0" smtClean="0">
              <a:solidFill>
                <a:schemeClr val="tx2">
                  <a:lumMod val="50000"/>
                </a:schemeClr>
              </a:solidFill>
            </a:endParaRPr>
          </a:p>
          <a:p>
            <a:pPr marL="0" lvl="1" algn="ctr">
              <a:spcAft>
                <a:spcPts val="1200"/>
              </a:spcAft>
            </a:pPr>
            <a:r>
              <a:rPr lang="en-US" sz="2800" b="1" i="1" dirty="0" smtClean="0">
                <a:solidFill>
                  <a:schemeClr val="tx2">
                    <a:lumMod val="50000"/>
                  </a:schemeClr>
                </a:solidFill>
              </a:rPr>
              <a:t>TIPS FOR THE EXERCISE</a:t>
            </a:r>
            <a:r>
              <a:rPr lang="en-US" sz="2800" i="1" dirty="0" smtClean="0">
                <a:solidFill>
                  <a:schemeClr val="tx2">
                    <a:lumMod val="50000"/>
                  </a:schemeClr>
                </a:solidFill>
              </a:rPr>
              <a:t>:</a:t>
            </a:r>
          </a:p>
          <a:p>
            <a:pPr marL="0" lvl="1" algn="ctr">
              <a:spcAft>
                <a:spcPts val="1200"/>
              </a:spcAft>
              <a:buFont typeface="Wingdings" pitchFamily="2" charset="2"/>
              <a:buChar char="Ø"/>
            </a:pPr>
            <a:r>
              <a:rPr lang="en-US" sz="2000" b="1" i="1" dirty="0" smtClean="0">
                <a:solidFill>
                  <a:schemeClr val="accent2"/>
                </a:solidFill>
              </a:rPr>
              <a:t> Each “AOI for detail map” have to be chosen within an “AOI for overview map”</a:t>
            </a:r>
          </a:p>
          <a:p>
            <a:pPr marL="0" lvl="1" algn="ctr">
              <a:spcAft>
                <a:spcPts val="1200"/>
              </a:spcAft>
              <a:buFont typeface="Wingdings" pitchFamily="2" charset="2"/>
              <a:buChar char="Ø"/>
            </a:pPr>
            <a:r>
              <a:rPr lang="en-US" sz="2000" b="1" i="1" dirty="0" smtClean="0">
                <a:solidFill>
                  <a:schemeClr val="accent2"/>
                </a:solidFill>
              </a:rPr>
              <a:t> You can choose more then one “AOI for detail map” within a single “AOI for overview map”</a:t>
            </a:r>
          </a:p>
          <a:p>
            <a:pPr marL="0" lvl="1" algn="ctr">
              <a:spcAft>
                <a:spcPts val="1200"/>
              </a:spcAft>
              <a:buFont typeface="Wingdings" pitchFamily="2" charset="2"/>
              <a:buChar char="Ø"/>
            </a:pPr>
            <a:r>
              <a:rPr lang="en-US" sz="2000" b="1" i="1" dirty="0" smtClean="0">
                <a:solidFill>
                  <a:schemeClr val="accent2"/>
                </a:solidFill>
              </a:rPr>
              <a:t>“Functionality” (houses/camps/buildings/bridges/roads/…)</a:t>
            </a:r>
            <a:endParaRPr lang="en-US" sz="2000" i="1" dirty="0" smtClean="0"/>
          </a:p>
          <a:p>
            <a:pPr marL="0" lvl="1" algn="ctr"/>
            <a:endParaRPr lang="en-US" sz="3200" i="1" dirty="0" smtClean="0"/>
          </a:p>
        </p:txBody>
      </p:sp>
    </p:spTree>
    <p:extLst>
      <p:ext uri="{BB962C8B-B14F-4D97-AF65-F5344CB8AC3E}">
        <p14:creationId xmlns:p14="http://schemas.microsoft.com/office/powerpoint/2010/main" val="978852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selection</a:t>
            </a:r>
            <a:endParaRPr lang="en-GB" b="1" dirty="0">
              <a:solidFill>
                <a:schemeClr val="tx2">
                  <a:lumMod val="50000"/>
                </a:schemeClr>
              </a:solidFill>
            </a:endParaRPr>
          </a:p>
        </p:txBody>
      </p:sp>
      <p:sp>
        <p:nvSpPr>
          <p:cNvPr id="6" name="Rettangolo 3"/>
          <p:cNvSpPr>
            <a:spLocks noChangeArrowheads="1"/>
          </p:cNvSpPr>
          <p:nvPr/>
        </p:nvSpPr>
        <p:spPr bwMode="auto">
          <a:xfrm>
            <a:off x="455613" y="1881187"/>
            <a:ext cx="1258887" cy="3127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p>
            <a:pPr algn="ctr" defTabSz="652463" eaLnBrk="0" hangingPunct="0"/>
            <a:r>
              <a:rPr lang="en-GB" sz="1600" b="1" dirty="0">
                <a:solidFill>
                  <a:schemeClr val="bg1"/>
                </a:solidFill>
                <a:cs typeface="Times New Roman" pitchFamily="18" charset="0"/>
              </a:rPr>
              <a:t>Reference</a:t>
            </a:r>
            <a:endParaRPr lang="it-IT" sz="1800" b="1" dirty="0">
              <a:solidFill>
                <a:schemeClr val="bg1"/>
              </a:solidFill>
              <a:cs typeface="Times New Roman" pitchFamily="18" charset="0"/>
            </a:endParaRPr>
          </a:p>
        </p:txBody>
      </p:sp>
      <p:sp>
        <p:nvSpPr>
          <p:cNvPr id="7" name="Rettangolo 14"/>
          <p:cNvSpPr>
            <a:spLocks noChangeArrowheads="1"/>
          </p:cNvSpPr>
          <p:nvPr/>
        </p:nvSpPr>
        <p:spPr bwMode="auto">
          <a:xfrm>
            <a:off x="457200" y="3352800"/>
            <a:ext cx="1249362" cy="3127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p>
            <a:pPr algn="ctr" defTabSz="652463" eaLnBrk="0" hangingPunct="0"/>
            <a:r>
              <a:rPr lang="en-GB" sz="1600" b="1">
                <a:solidFill>
                  <a:schemeClr val="bg1"/>
                </a:solidFill>
                <a:cs typeface="Times New Roman" pitchFamily="18" charset="0"/>
              </a:rPr>
              <a:t>Delineation</a:t>
            </a:r>
          </a:p>
        </p:txBody>
      </p:sp>
      <p:sp>
        <p:nvSpPr>
          <p:cNvPr id="8" name="Rettangolo 15"/>
          <p:cNvSpPr>
            <a:spLocks noChangeArrowheads="1"/>
          </p:cNvSpPr>
          <p:nvPr/>
        </p:nvSpPr>
        <p:spPr bwMode="auto">
          <a:xfrm>
            <a:off x="457200" y="4800600"/>
            <a:ext cx="1238250" cy="3127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p>
            <a:pPr algn="ctr" defTabSz="652463" eaLnBrk="0" hangingPunct="0"/>
            <a:r>
              <a:rPr lang="en-GB" sz="1600" b="1">
                <a:solidFill>
                  <a:schemeClr val="bg1"/>
                </a:solidFill>
                <a:cs typeface="Times New Roman" pitchFamily="18" charset="0"/>
              </a:rPr>
              <a:t>Grading</a:t>
            </a:r>
            <a:endParaRPr lang="it-IT" sz="1600" b="1">
              <a:solidFill>
                <a:schemeClr val="bg1"/>
              </a:solidFill>
              <a:cs typeface="Times New Roman" pitchFamily="18"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75" y="3711575"/>
            <a:ext cx="133032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513" y="5167312"/>
            <a:ext cx="133191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 y="2239962"/>
            <a:ext cx="133191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Gruppo 63"/>
          <p:cNvGrpSpPr/>
          <p:nvPr/>
        </p:nvGrpSpPr>
        <p:grpSpPr>
          <a:xfrm>
            <a:off x="4114800" y="1371600"/>
            <a:ext cx="5029200" cy="5244644"/>
            <a:chOff x="4114800" y="1371600"/>
            <a:chExt cx="5029200" cy="5244644"/>
          </a:xfrm>
        </p:grpSpPr>
        <p:sp>
          <p:nvSpPr>
            <p:cNvPr id="4" name="CasellaDiTesto 3"/>
            <p:cNvSpPr txBox="1"/>
            <p:nvPr/>
          </p:nvSpPr>
          <p:spPr>
            <a:xfrm>
              <a:off x="4419600" y="3846255"/>
              <a:ext cx="4724400" cy="2769989"/>
            </a:xfrm>
            <a:prstGeom prst="rect">
              <a:avLst/>
            </a:prstGeom>
            <a:noFill/>
          </p:spPr>
          <p:txBody>
            <a:bodyPr wrap="square" rtlCol="0">
              <a:spAutoFit/>
            </a:bodyPr>
            <a:lstStyle/>
            <a:p>
              <a:pPr marL="180975" lvl="1" indent="-180975" algn="just">
                <a:spcAft>
                  <a:spcPts val="1200"/>
                </a:spcAft>
                <a:buFont typeface="Arial" pitchFamily="34" charset="0"/>
                <a:buChar char="•"/>
              </a:pPr>
              <a:r>
                <a:rPr lang="en-US" sz="1400" i="1" dirty="0" smtClean="0">
                  <a:solidFill>
                    <a:schemeClr val="accent2"/>
                  </a:solidFill>
                </a:rPr>
                <a:t>Which are the affected villages? Where are they located? (</a:t>
              </a:r>
              <a:r>
                <a:rPr lang="en-US" sz="1400" b="1" i="1" u="sng" dirty="0" smtClean="0">
                  <a:solidFill>
                    <a:schemeClr val="accent2"/>
                  </a:solidFill>
                </a:rPr>
                <a:t>flood extension</a:t>
              </a:r>
              <a:r>
                <a:rPr lang="en-US" sz="1400" i="1" dirty="0" smtClean="0">
                  <a:solidFill>
                    <a:schemeClr val="accent2"/>
                  </a:solidFill>
                </a:rPr>
                <a:t>)</a:t>
              </a:r>
            </a:p>
            <a:p>
              <a:pPr marL="180975" lvl="1" indent="-180975" algn="just">
                <a:buFont typeface="Arial" pitchFamily="34" charset="0"/>
                <a:buChar char="•"/>
              </a:pPr>
              <a:r>
                <a:rPr lang="en-US" sz="1400" i="1" dirty="0" smtClean="0">
                  <a:solidFill>
                    <a:schemeClr val="accent2"/>
                  </a:solidFill>
                </a:rPr>
                <a:t>How to reach the isolated villages? (</a:t>
              </a:r>
              <a:r>
                <a:rPr lang="en-US" sz="1400" b="1" i="1" u="sng" dirty="0" smtClean="0">
                  <a:solidFill>
                    <a:schemeClr val="accent2"/>
                  </a:solidFill>
                </a:rPr>
                <a:t>accessibility</a:t>
              </a:r>
              <a:r>
                <a:rPr lang="en-US" sz="1400" i="1" dirty="0" smtClean="0">
                  <a:solidFill>
                    <a:schemeClr val="accent2"/>
                  </a:solidFill>
                </a:rPr>
                <a:t>)</a:t>
              </a:r>
            </a:p>
            <a:p>
              <a:pPr marL="180975" lvl="1" indent="-180975" algn="just">
                <a:buFont typeface="Arial" pitchFamily="34" charset="0"/>
                <a:buChar char="•"/>
              </a:pPr>
              <a:endParaRPr lang="en-US" sz="1400" i="1" dirty="0" smtClean="0">
                <a:solidFill>
                  <a:schemeClr val="accent2"/>
                </a:solidFill>
              </a:endParaRPr>
            </a:p>
            <a:p>
              <a:pPr marL="180975" lvl="1" indent="-180975" algn="just">
                <a:buFont typeface="Arial" pitchFamily="34" charset="0"/>
                <a:buChar char="•"/>
              </a:pPr>
              <a:endParaRPr lang="en-US" sz="1400" i="1" dirty="0" smtClean="0">
                <a:solidFill>
                  <a:schemeClr val="accent2"/>
                </a:solidFill>
              </a:endParaRPr>
            </a:p>
            <a:p>
              <a:pPr marL="180975" lvl="1" indent="-180975" algn="just">
                <a:spcAft>
                  <a:spcPts val="1200"/>
                </a:spcAft>
                <a:buFont typeface="Arial" pitchFamily="34" charset="0"/>
                <a:buChar char="•"/>
              </a:pPr>
              <a:r>
                <a:rPr lang="en-US" sz="1400" i="1" dirty="0" smtClean="0">
                  <a:solidFill>
                    <a:schemeClr val="accent2"/>
                  </a:solidFill>
                </a:rPr>
                <a:t>Which </a:t>
              </a:r>
              <a:r>
                <a:rPr lang="en-US" sz="1400" b="1" i="1" dirty="0" smtClean="0">
                  <a:solidFill>
                    <a:schemeClr val="accent2"/>
                  </a:solidFill>
                </a:rPr>
                <a:t>houses</a:t>
              </a:r>
              <a:r>
                <a:rPr lang="en-US" sz="1400" i="1" dirty="0" smtClean="0">
                  <a:solidFill>
                    <a:schemeClr val="accent2"/>
                  </a:solidFill>
                </a:rPr>
                <a:t> have </a:t>
              </a:r>
              <a:r>
                <a:rPr lang="en-US" sz="1400" i="1" dirty="0" smtClean="0">
                  <a:solidFill>
                    <a:schemeClr val="accent2"/>
                  </a:solidFill>
                </a:rPr>
                <a:t>been </a:t>
              </a:r>
              <a:r>
                <a:rPr lang="en-US" sz="1400" i="1" dirty="0" smtClean="0">
                  <a:solidFill>
                    <a:schemeClr val="accent2"/>
                  </a:solidFill>
                </a:rPr>
                <a:t>evacuated</a:t>
              </a:r>
              <a:r>
                <a:rPr lang="en-US" sz="1400" i="1" dirty="0" smtClean="0">
                  <a:solidFill>
                    <a:schemeClr val="accent2"/>
                  </a:solidFill>
                </a:rPr>
                <a:t>? Where are they located?</a:t>
              </a:r>
            </a:p>
            <a:p>
              <a:pPr marL="180975" lvl="1" indent="-180975" algn="just">
                <a:buFont typeface="Arial" pitchFamily="34" charset="0"/>
                <a:buChar char="•"/>
              </a:pPr>
              <a:r>
                <a:rPr lang="en-US" sz="1400" i="1" dirty="0" smtClean="0">
                  <a:solidFill>
                    <a:schemeClr val="accent2"/>
                  </a:solidFill>
                </a:rPr>
                <a:t>Where could we safely accommodate the population evacuated? </a:t>
              </a:r>
              <a:r>
                <a:rPr lang="en-US" sz="1400" b="1" i="1" dirty="0" smtClean="0">
                  <a:solidFill>
                    <a:schemeClr val="accent2"/>
                  </a:solidFill>
                </a:rPr>
                <a:t>Tents camps</a:t>
              </a:r>
              <a:r>
                <a:rPr lang="en-US" sz="1400" i="1" dirty="0" smtClean="0">
                  <a:solidFill>
                    <a:schemeClr val="accent2"/>
                  </a:solidFill>
                </a:rPr>
                <a:t>? </a:t>
              </a:r>
              <a:r>
                <a:rPr lang="en-US" sz="1400" b="1" i="1" dirty="0" smtClean="0">
                  <a:solidFill>
                    <a:schemeClr val="accent2"/>
                  </a:solidFill>
                </a:rPr>
                <a:t>Buildings</a:t>
              </a:r>
              <a:r>
                <a:rPr lang="en-US" sz="1400" i="1" dirty="0" smtClean="0">
                  <a:solidFill>
                    <a:schemeClr val="accent2"/>
                  </a:solidFill>
                </a:rPr>
                <a:t> still functional? How are their accessibility conditions? Which </a:t>
              </a:r>
              <a:r>
                <a:rPr lang="en-US" sz="1400" b="1" i="1" dirty="0" smtClean="0">
                  <a:solidFill>
                    <a:schemeClr val="accent2"/>
                  </a:solidFill>
                </a:rPr>
                <a:t>bridges/roads </a:t>
              </a:r>
              <a:r>
                <a:rPr lang="en-US" sz="1400" i="1" dirty="0" smtClean="0">
                  <a:solidFill>
                    <a:schemeClr val="accent2"/>
                  </a:solidFill>
                </a:rPr>
                <a:t>cannot be used?  (</a:t>
              </a:r>
              <a:r>
                <a:rPr lang="en-US" sz="1400" b="1" i="1" u="sng" dirty="0" smtClean="0">
                  <a:solidFill>
                    <a:schemeClr val="accent2"/>
                  </a:solidFill>
                </a:rPr>
                <a:t>functionality</a:t>
              </a:r>
              <a:r>
                <a:rPr lang="en-US" sz="1400" i="1" dirty="0" smtClean="0">
                  <a:solidFill>
                    <a:schemeClr val="accent2"/>
                  </a:solidFill>
                </a:rPr>
                <a:t>)</a:t>
              </a:r>
            </a:p>
          </p:txBody>
        </p:sp>
        <p:sp>
          <p:nvSpPr>
            <p:cNvPr id="5" name="CasellaDiTesto 4"/>
            <p:cNvSpPr txBox="1"/>
            <p:nvPr/>
          </p:nvSpPr>
          <p:spPr>
            <a:xfrm>
              <a:off x="4114800" y="1371600"/>
              <a:ext cx="5029200" cy="400110"/>
            </a:xfrm>
            <a:prstGeom prst="rect">
              <a:avLst/>
            </a:prstGeom>
            <a:noFill/>
          </p:spPr>
          <p:txBody>
            <a:bodyPr wrap="square" rtlCol="0">
              <a:spAutoFit/>
            </a:bodyPr>
            <a:lstStyle/>
            <a:p>
              <a:pPr marL="0" lvl="1" algn="ctr"/>
              <a:r>
                <a:rPr lang="en-US" sz="2000" b="1" dirty="0" smtClean="0">
                  <a:solidFill>
                    <a:schemeClr val="tx2">
                      <a:lumMod val="60000"/>
                      <a:lumOff val="40000"/>
                    </a:schemeClr>
                  </a:solidFill>
                  <a:effectLst>
                    <a:outerShdw blurRad="38100" dist="38100" dir="2700000" algn="tl">
                      <a:srgbClr val="000000">
                        <a:alpha val="43137"/>
                      </a:srgbClr>
                    </a:outerShdw>
                  </a:effectLst>
                </a:rPr>
                <a:t>INFO NEEDS</a:t>
              </a:r>
            </a:p>
          </p:txBody>
        </p:sp>
        <p:sp>
          <p:nvSpPr>
            <p:cNvPr id="12" name="CasellaDiTesto 11"/>
            <p:cNvSpPr txBox="1"/>
            <p:nvPr/>
          </p:nvSpPr>
          <p:spPr>
            <a:xfrm>
              <a:off x="4419600" y="1788855"/>
              <a:ext cx="4724400" cy="2800767"/>
            </a:xfrm>
            <a:prstGeom prst="rect">
              <a:avLst/>
            </a:prstGeom>
            <a:noFill/>
          </p:spPr>
          <p:txBody>
            <a:bodyPr wrap="square" rtlCol="0">
              <a:spAutoFit/>
            </a:bodyPr>
            <a:lstStyle/>
            <a:p>
              <a:pPr marL="180975" lvl="1" indent="-180975" algn="just">
                <a:spcAft>
                  <a:spcPts val="1200"/>
                </a:spcAft>
                <a:buFont typeface="Arial" pitchFamily="34" charset="0"/>
                <a:buChar char="•"/>
              </a:pPr>
              <a:r>
                <a:rPr lang="en-US" sz="1400" i="1" dirty="0" smtClean="0">
                  <a:solidFill>
                    <a:schemeClr val="accent2"/>
                  </a:solidFill>
                </a:rPr>
                <a:t>Which villages are located along the </a:t>
              </a:r>
              <a:r>
                <a:rPr lang="fi-FI" sz="1400" i="1" dirty="0" smtClean="0">
                  <a:solidFill>
                    <a:schemeClr val="accent2"/>
                  </a:solidFill>
                </a:rPr>
                <a:t>Taita (Tulcea), Suhu and Chineja (Galati) rivers?</a:t>
              </a:r>
            </a:p>
            <a:p>
              <a:pPr marL="180975" lvl="1" indent="-180975" algn="just">
                <a:spcAft>
                  <a:spcPts val="1200"/>
                </a:spcAft>
                <a:buFont typeface="Arial" pitchFamily="34" charset="0"/>
                <a:buChar char="•"/>
              </a:pPr>
              <a:r>
                <a:rPr lang="en-US" sz="1400" i="1" dirty="0" smtClean="0">
                  <a:solidFill>
                    <a:schemeClr val="accent2"/>
                  </a:solidFill>
                </a:rPr>
                <a:t>Are the mentioned rivers tributaries of other? If so, where are the junctions located?</a:t>
              </a:r>
            </a:p>
            <a:p>
              <a:pPr marL="180975" lvl="1" indent="-180975" algn="just">
                <a:spcAft>
                  <a:spcPts val="1200"/>
                </a:spcAft>
                <a:buFont typeface="Arial" pitchFamily="34" charset="0"/>
                <a:buChar char="•"/>
              </a:pPr>
              <a:r>
                <a:rPr lang="en-US" sz="1400" i="1" dirty="0" smtClean="0">
                  <a:solidFill>
                    <a:schemeClr val="accent2"/>
                  </a:solidFill>
                </a:rPr>
                <a:t>In the surroundings, are there areas prone to landslides?</a:t>
              </a:r>
            </a:p>
            <a:p>
              <a:pPr marL="180975" lvl="1" indent="-180975" algn="just">
                <a:spcAft>
                  <a:spcPts val="1200"/>
                </a:spcAft>
                <a:buFont typeface="Arial" pitchFamily="34" charset="0"/>
                <a:buChar char="•"/>
              </a:pPr>
              <a:r>
                <a:rPr lang="en-US" sz="1400" i="1" dirty="0" smtClean="0">
                  <a:solidFill>
                    <a:schemeClr val="accent2"/>
                  </a:solidFill>
                </a:rPr>
                <a:t>Are there critical plants/lifelines exposed to the on going event?</a:t>
              </a:r>
              <a:endParaRPr lang="fi-FI" sz="1400" i="1" dirty="0" smtClean="0">
                <a:solidFill>
                  <a:schemeClr val="accent2"/>
                </a:solidFill>
              </a:endParaRPr>
            </a:p>
            <a:p>
              <a:pPr marL="180975" lvl="1" indent="-180975" algn="just">
                <a:spcAft>
                  <a:spcPts val="1200"/>
                </a:spcAft>
                <a:buFont typeface="Arial" pitchFamily="34" charset="0"/>
                <a:buChar char="•"/>
              </a:pPr>
              <a:endParaRPr lang="fi-FI" sz="1400" i="1" dirty="0" smtClean="0">
                <a:solidFill>
                  <a:schemeClr val="accent2"/>
                </a:solidFill>
              </a:endParaRPr>
            </a:p>
            <a:p>
              <a:pPr marL="180975" lvl="1" indent="-180975" algn="just">
                <a:spcAft>
                  <a:spcPts val="1200"/>
                </a:spcAft>
                <a:buFont typeface="Arial" pitchFamily="34" charset="0"/>
                <a:buChar char="•"/>
              </a:pPr>
              <a:endParaRPr lang="en-US" sz="1400" i="1" dirty="0" smtClean="0">
                <a:solidFill>
                  <a:schemeClr val="accent2"/>
                </a:solidFill>
              </a:endParaRPr>
            </a:p>
          </p:txBody>
        </p:sp>
      </p:grpSp>
      <p:grpSp>
        <p:nvGrpSpPr>
          <p:cNvPr id="33" name="Gruppo 32"/>
          <p:cNvGrpSpPr/>
          <p:nvPr/>
        </p:nvGrpSpPr>
        <p:grpSpPr>
          <a:xfrm>
            <a:off x="1823629" y="1952625"/>
            <a:ext cx="2971800" cy="561975"/>
            <a:chOff x="1823629" y="1952625"/>
            <a:chExt cx="2971800" cy="561975"/>
          </a:xfrm>
        </p:grpSpPr>
        <p:cxnSp>
          <p:nvCxnSpPr>
            <p:cNvPr id="15" name="Connettore 2 14"/>
            <p:cNvCxnSpPr/>
            <p:nvPr/>
          </p:nvCxnSpPr>
          <p:spPr>
            <a:xfrm flipH="1">
              <a:off x="1828800" y="1981200"/>
              <a:ext cx="24384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rot="20851363">
              <a:off x="1823629" y="1952625"/>
              <a:ext cx="2971800" cy="276999"/>
            </a:xfrm>
            <a:prstGeom prst="rect">
              <a:avLst/>
            </a:prstGeom>
            <a:noFill/>
          </p:spPr>
          <p:txBody>
            <a:bodyPr wrap="square" rtlCol="0">
              <a:spAutoFit/>
            </a:bodyPr>
            <a:lstStyle/>
            <a:p>
              <a:r>
                <a:rPr lang="it-IT" sz="1200" b="1" dirty="0" err="1" smtClean="0">
                  <a:solidFill>
                    <a:schemeClr val="accent1"/>
                  </a:solidFill>
                </a:rPr>
                <a:t>Toponyms</a:t>
              </a:r>
              <a:r>
                <a:rPr lang="it-IT" sz="1200" b="1" dirty="0" smtClean="0">
                  <a:solidFill>
                    <a:schemeClr val="accent1"/>
                  </a:solidFill>
                </a:rPr>
                <a:t>, </a:t>
              </a:r>
              <a:r>
                <a:rPr lang="it-IT" sz="1200" b="1" dirty="0" err="1" smtClean="0">
                  <a:solidFill>
                    <a:schemeClr val="accent1"/>
                  </a:solidFill>
                </a:rPr>
                <a:t>admin</a:t>
              </a:r>
              <a:r>
                <a:rPr lang="it-IT" sz="1200" b="1" dirty="0" smtClean="0">
                  <a:solidFill>
                    <a:schemeClr val="accent1"/>
                  </a:solidFill>
                </a:rPr>
                <a:t> </a:t>
              </a:r>
              <a:r>
                <a:rPr lang="it-IT" sz="1200" b="1" dirty="0" err="1" smtClean="0">
                  <a:solidFill>
                    <a:schemeClr val="accent1"/>
                  </a:solidFill>
                </a:rPr>
                <a:t>boundaries</a:t>
              </a:r>
              <a:r>
                <a:rPr lang="it-IT" sz="1200" b="1" dirty="0" smtClean="0">
                  <a:solidFill>
                    <a:schemeClr val="accent1"/>
                  </a:solidFill>
                </a:rPr>
                <a:t>, </a:t>
              </a:r>
              <a:r>
                <a:rPr lang="it-IT" sz="1200" b="1" dirty="0" err="1" smtClean="0">
                  <a:solidFill>
                    <a:schemeClr val="accent1"/>
                  </a:solidFill>
                </a:rPr>
                <a:t>settlements</a:t>
              </a:r>
              <a:endParaRPr lang="it-IT" sz="1200" b="1" dirty="0">
                <a:solidFill>
                  <a:schemeClr val="accent1"/>
                </a:solidFill>
              </a:endParaRPr>
            </a:p>
          </p:txBody>
        </p:sp>
      </p:grpSp>
      <p:grpSp>
        <p:nvGrpSpPr>
          <p:cNvPr id="34" name="Gruppo 33"/>
          <p:cNvGrpSpPr/>
          <p:nvPr/>
        </p:nvGrpSpPr>
        <p:grpSpPr>
          <a:xfrm>
            <a:off x="1828800" y="2319912"/>
            <a:ext cx="3200400" cy="347088"/>
            <a:chOff x="1828800" y="2319912"/>
            <a:chExt cx="3200400" cy="347088"/>
          </a:xfrm>
        </p:grpSpPr>
        <p:cxnSp>
          <p:nvCxnSpPr>
            <p:cNvPr id="16" name="Connettore 2 15"/>
            <p:cNvCxnSpPr/>
            <p:nvPr/>
          </p:nvCxnSpPr>
          <p:spPr>
            <a:xfrm flipH="1">
              <a:off x="1828800" y="2514600"/>
              <a:ext cx="24384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rot="21323950">
              <a:off x="2057400" y="2319912"/>
              <a:ext cx="2971800" cy="276999"/>
            </a:xfrm>
            <a:prstGeom prst="rect">
              <a:avLst/>
            </a:prstGeom>
            <a:noFill/>
          </p:spPr>
          <p:txBody>
            <a:bodyPr wrap="square" rtlCol="0">
              <a:spAutoFit/>
            </a:bodyPr>
            <a:lstStyle/>
            <a:p>
              <a:r>
                <a:rPr lang="it-IT" sz="1200" b="1" dirty="0" err="1" smtClean="0">
                  <a:solidFill>
                    <a:schemeClr val="accent1"/>
                  </a:solidFill>
                </a:rPr>
                <a:t>Hydrology</a:t>
              </a:r>
              <a:endParaRPr lang="it-IT" sz="1200" b="1" dirty="0">
                <a:solidFill>
                  <a:schemeClr val="accent1"/>
                </a:solidFill>
              </a:endParaRPr>
            </a:p>
          </p:txBody>
        </p:sp>
      </p:grpSp>
      <p:grpSp>
        <p:nvGrpSpPr>
          <p:cNvPr id="35" name="Gruppo 34"/>
          <p:cNvGrpSpPr/>
          <p:nvPr/>
        </p:nvGrpSpPr>
        <p:grpSpPr>
          <a:xfrm>
            <a:off x="1828800" y="2815957"/>
            <a:ext cx="3054440" cy="308243"/>
            <a:chOff x="1828800" y="2815957"/>
            <a:chExt cx="3054440" cy="308243"/>
          </a:xfrm>
        </p:grpSpPr>
        <p:cxnSp>
          <p:nvCxnSpPr>
            <p:cNvPr id="19" name="Connettore 2 18"/>
            <p:cNvCxnSpPr/>
            <p:nvPr/>
          </p:nvCxnSpPr>
          <p:spPr>
            <a:xfrm flipH="1" flipV="1">
              <a:off x="1828800" y="2895601"/>
              <a:ext cx="2438400" cy="2285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rot="324494">
              <a:off x="1911440" y="2815957"/>
              <a:ext cx="2971800" cy="276999"/>
            </a:xfrm>
            <a:prstGeom prst="rect">
              <a:avLst/>
            </a:prstGeom>
            <a:noFill/>
          </p:spPr>
          <p:txBody>
            <a:bodyPr wrap="square" rtlCol="0">
              <a:spAutoFit/>
            </a:bodyPr>
            <a:lstStyle/>
            <a:p>
              <a:r>
                <a:rPr lang="it-IT" sz="1200" b="1" dirty="0" err="1" smtClean="0">
                  <a:solidFill>
                    <a:schemeClr val="accent1"/>
                  </a:solidFill>
                </a:rPr>
                <a:t>Physiography</a:t>
              </a:r>
              <a:r>
                <a:rPr lang="it-IT" sz="1200" b="1" dirty="0" smtClean="0">
                  <a:solidFill>
                    <a:schemeClr val="accent1"/>
                  </a:solidFill>
                </a:rPr>
                <a:t>, </a:t>
              </a:r>
              <a:r>
                <a:rPr lang="it-IT" sz="1200" b="1" dirty="0" err="1" smtClean="0">
                  <a:solidFill>
                    <a:schemeClr val="accent1"/>
                  </a:solidFill>
                </a:rPr>
                <a:t>landcover</a:t>
              </a:r>
              <a:r>
                <a:rPr lang="it-IT" sz="1200" b="1" dirty="0" smtClean="0">
                  <a:solidFill>
                    <a:schemeClr val="accent1"/>
                  </a:solidFill>
                </a:rPr>
                <a:t>  + </a:t>
              </a:r>
              <a:r>
                <a:rPr lang="it-IT" sz="1200" b="1" dirty="0" err="1" smtClean="0">
                  <a:solidFill>
                    <a:schemeClr val="accent1"/>
                  </a:solidFill>
                </a:rPr>
                <a:t>user</a:t>
              </a:r>
              <a:r>
                <a:rPr lang="it-IT" sz="1200" b="1" dirty="0" smtClean="0">
                  <a:solidFill>
                    <a:schemeClr val="accent1"/>
                  </a:solidFill>
                </a:rPr>
                <a:t>’s data?</a:t>
              </a:r>
              <a:endParaRPr lang="it-IT" sz="1200" b="1" dirty="0">
                <a:solidFill>
                  <a:schemeClr val="accent1"/>
                </a:solidFill>
              </a:endParaRPr>
            </a:p>
          </p:txBody>
        </p:sp>
      </p:grpSp>
      <p:grpSp>
        <p:nvGrpSpPr>
          <p:cNvPr id="36" name="Gruppo 35"/>
          <p:cNvGrpSpPr/>
          <p:nvPr/>
        </p:nvGrpSpPr>
        <p:grpSpPr>
          <a:xfrm>
            <a:off x="1828800" y="3165030"/>
            <a:ext cx="3187790" cy="381000"/>
            <a:chOff x="1828800" y="3165030"/>
            <a:chExt cx="3187790" cy="381000"/>
          </a:xfrm>
        </p:grpSpPr>
        <p:cxnSp>
          <p:nvCxnSpPr>
            <p:cNvPr id="24" name="Connettore 2 23"/>
            <p:cNvCxnSpPr/>
            <p:nvPr/>
          </p:nvCxnSpPr>
          <p:spPr>
            <a:xfrm flipH="1" flipV="1">
              <a:off x="1828800" y="3165030"/>
              <a:ext cx="24384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rot="576084">
              <a:off x="2044790" y="3210903"/>
              <a:ext cx="2971800" cy="276999"/>
            </a:xfrm>
            <a:prstGeom prst="rect">
              <a:avLst/>
            </a:prstGeom>
            <a:noFill/>
          </p:spPr>
          <p:txBody>
            <a:bodyPr wrap="square" rtlCol="0">
              <a:spAutoFit/>
            </a:bodyPr>
            <a:lstStyle/>
            <a:p>
              <a:r>
                <a:rPr lang="it-IT" sz="1200" b="1" dirty="0" err="1" smtClean="0">
                  <a:solidFill>
                    <a:schemeClr val="accent1"/>
                  </a:solidFill>
                </a:rPr>
                <a:t>Transport</a:t>
              </a:r>
              <a:r>
                <a:rPr lang="it-IT" sz="1200" b="1" dirty="0" smtClean="0">
                  <a:solidFill>
                    <a:schemeClr val="accent1"/>
                  </a:solidFill>
                </a:rPr>
                <a:t>, </a:t>
              </a:r>
              <a:r>
                <a:rPr lang="it-IT" sz="1200" b="1" dirty="0" err="1" smtClean="0">
                  <a:solidFill>
                    <a:schemeClr val="accent1"/>
                  </a:solidFill>
                </a:rPr>
                <a:t>industry</a:t>
              </a:r>
              <a:r>
                <a:rPr lang="it-IT" sz="1200" b="1" dirty="0" smtClean="0">
                  <a:solidFill>
                    <a:schemeClr val="accent1"/>
                  </a:solidFill>
                </a:rPr>
                <a:t> and utilities</a:t>
              </a:r>
              <a:endParaRPr lang="it-IT" sz="1200" b="1" dirty="0">
                <a:solidFill>
                  <a:schemeClr val="accent1"/>
                </a:solidFill>
              </a:endParaRPr>
            </a:p>
          </p:txBody>
        </p:sp>
      </p:grpSp>
      <p:grpSp>
        <p:nvGrpSpPr>
          <p:cNvPr id="37" name="Gruppo 36"/>
          <p:cNvGrpSpPr/>
          <p:nvPr/>
        </p:nvGrpSpPr>
        <p:grpSpPr>
          <a:xfrm>
            <a:off x="1828800" y="3798627"/>
            <a:ext cx="3276600" cy="276999"/>
            <a:chOff x="1676400" y="2925057"/>
            <a:chExt cx="3276600" cy="276999"/>
          </a:xfrm>
        </p:grpSpPr>
        <p:cxnSp>
          <p:nvCxnSpPr>
            <p:cNvPr id="38" name="Connettore 2 37"/>
            <p:cNvCxnSpPr/>
            <p:nvPr/>
          </p:nvCxnSpPr>
          <p:spPr>
            <a:xfrm flipH="1">
              <a:off x="1676400" y="3165030"/>
              <a:ext cx="2667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CasellaDiTesto 38"/>
            <p:cNvSpPr txBox="1"/>
            <p:nvPr/>
          </p:nvSpPr>
          <p:spPr>
            <a:xfrm>
              <a:off x="1981200" y="2925057"/>
              <a:ext cx="2971800" cy="276999"/>
            </a:xfrm>
            <a:prstGeom prst="rect">
              <a:avLst/>
            </a:prstGeom>
            <a:noFill/>
          </p:spPr>
          <p:txBody>
            <a:bodyPr wrap="square" rtlCol="0">
              <a:spAutoFit/>
            </a:bodyPr>
            <a:lstStyle/>
            <a:p>
              <a:r>
                <a:rPr lang="it-IT" sz="1200" b="1" dirty="0" err="1" smtClean="0">
                  <a:solidFill>
                    <a:schemeClr val="accent1"/>
                  </a:solidFill>
                </a:rPr>
                <a:t>Affected</a:t>
              </a:r>
              <a:r>
                <a:rPr lang="it-IT" sz="1200" b="1" dirty="0" smtClean="0">
                  <a:solidFill>
                    <a:schemeClr val="accent1"/>
                  </a:solidFill>
                </a:rPr>
                <a:t> </a:t>
              </a:r>
              <a:r>
                <a:rPr lang="it-IT" sz="1200" b="1" dirty="0" err="1" smtClean="0">
                  <a:solidFill>
                    <a:schemeClr val="accent1"/>
                  </a:solidFill>
                </a:rPr>
                <a:t>settlements</a:t>
              </a:r>
              <a:endParaRPr lang="it-IT" sz="1200" b="1" dirty="0">
                <a:solidFill>
                  <a:schemeClr val="accent1"/>
                </a:solidFill>
              </a:endParaRPr>
            </a:p>
          </p:txBody>
        </p:sp>
      </p:grpSp>
      <p:grpSp>
        <p:nvGrpSpPr>
          <p:cNvPr id="51" name="Gruppo 50"/>
          <p:cNvGrpSpPr/>
          <p:nvPr/>
        </p:nvGrpSpPr>
        <p:grpSpPr>
          <a:xfrm>
            <a:off x="1828801" y="4191000"/>
            <a:ext cx="3271041" cy="457200"/>
            <a:chOff x="1828801" y="4191000"/>
            <a:chExt cx="3271041" cy="457200"/>
          </a:xfrm>
        </p:grpSpPr>
        <p:cxnSp>
          <p:nvCxnSpPr>
            <p:cNvPr id="43" name="Connettore 2 42"/>
            <p:cNvCxnSpPr/>
            <p:nvPr/>
          </p:nvCxnSpPr>
          <p:spPr>
            <a:xfrm flipH="1" flipV="1">
              <a:off x="1828801" y="4191000"/>
              <a:ext cx="2666999"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rot="437763">
              <a:off x="2128042" y="4203085"/>
              <a:ext cx="2971800" cy="276999"/>
            </a:xfrm>
            <a:prstGeom prst="rect">
              <a:avLst/>
            </a:prstGeom>
            <a:noFill/>
          </p:spPr>
          <p:txBody>
            <a:bodyPr wrap="square" rtlCol="0">
              <a:spAutoFit/>
            </a:bodyPr>
            <a:lstStyle/>
            <a:p>
              <a:r>
                <a:rPr lang="it-IT" sz="1200" b="1" dirty="0" err="1" smtClean="0">
                  <a:solidFill>
                    <a:schemeClr val="accent1"/>
                  </a:solidFill>
                </a:rPr>
                <a:t>Affected</a:t>
              </a:r>
              <a:r>
                <a:rPr lang="it-IT" sz="1200" b="1" dirty="0" smtClean="0">
                  <a:solidFill>
                    <a:schemeClr val="accent1"/>
                  </a:solidFill>
                </a:rPr>
                <a:t> </a:t>
              </a:r>
              <a:r>
                <a:rPr lang="it-IT" sz="1200" b="1" dirty="0" err="1" smtClean="0">
                  <a:solidFill>
                    <a:schemeClr val="accent1"/>
                  </a:solidFill>
                </a:rPr>
                <a:t>lifelines</a:t>
              </a:r>
              <a:endParaRPr lang="it-IT" sz="1200" b="1" dirty="0">
                <a:solidFill>
                  <a:schemeClr val="accent1"/>
                </a:solidFill>
              </a:endParaRPr>
            </a:p>
          </p:txBody>
        </p:sp>
      </p:grpSp>
      <p:grpSp>
        <p:nvGrpSpPr>
          <p:cNvPr id="52" name="Gruppo 51"/>
          <p:cNvGrpSpPr/>
          <p:nvPr/>
        </p:nvGrpSpPr>
        <p:grpSpPr>
          <a:xfrm>
            <a:off x="1834360" y="5056016"/>
            <a:ext cx="3271040" cy="354184"/>
            <a:chOff x="1828802" y="3836816"/>
            <a:chExt cx="3271040" cy="354184"/>
          </a:xfrm>
        </p:grpSpPr>
        <p:cxnSp>
          <p:nvCxnSpPr>
            <p:cNvPr id="53" name="Connettore 2 52"/>
            <p:cNvCxnSpPr/>
            <p:nvPr/>
          </p:nvCxnSpPr>
          <p:spPr>
            <a:xfrm flipH="1">
              <a:off x="1828802" y="4038600"/>
              <a:ext cx="266144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4" name="CasellaDiTesto 53"/>
            <p:cNvSpPr txBox="1"/>
            <p:nvPr/>
          </p:nvSpPr>
          <p:spPr>
            <a:xfrm rot="21360697">
              <a:off x="2128042" y="3836816"/>
              <a:ext cx="2971800" cy="276999"/>
            </a:xfrm>
            <a:prstGeom prst="rect">
              <a:avLst/>
            </a:prstGeom>
            <a:noFill/>
          </p:spPr>
          <p:txBody>
            <a:bodyPr wrap="square" rtlCol="0">
              <a:spAutoFit/>
            </a:bodyPr>
            <a:lstStyle/>
            <a:p>
              <a:r>
                <a:rPr lang="it-IT" sz="1200" b="1" dirty="0" err="1" smtClean="0">
                  <a:solidFill>
                    <a:schemeClr val="accent1"/>
                  </a:solidFill>
                </a:rPr>
                <a:t>Damage</a:t>
              </a:r>
              <a:r>
                <a:rPr lang="it-IT" sz="1200" b="1" dirty="0" smtClean="0">
                  <a:solidFill>
                    <a:schemeClr val="accent1"/>
                  </a:solidFill>
                </a:rPr>
                <a:t> </a:t>
              </a:r>
              <a:r>
                <a:rPr lang="it-IT" sz="1200" b="1" dirty="0" err="1" smtClean="0">
                  <a:solidFill>
                    <a:schemeClr val="accent1"/>
                  </a:solidFill>
                </a:rPr>
                <a:t>level</a:t>
              </a:r>
              <a:endParaRPr lang="it-IT" sz="1200" b="1" dirty="0">
                <a:solidFill>
                  <a:schemeClr val="accent1"/>
                </a:solidFill>
              </a:endParaRPr>
            </a:p>
          </p:txBody>
        </p:sp>
      </p:grpSp>
      <p:grpSp>
        <p:nvGrpSpPr>
          <p:cNvPr id="56" name="Gruppo 55"/>
          <p:cNvGrpSpPr/>
          <p:nvPr/>
        </p:nvGrpSpPr>
        <p:grpSpPr>
          <a:xfrm>
            <a:off x="1828800" y="5390376"/>
            <a:ext cx="3271040" cy="276999"/>
            <a:chOff x="1828802" y="3942576"/>
            <a:chExt cx="3271040" cy="276999"/>
          </a:xfrm>
        </p:grpSpPr>
        <p:cxnSp>
          <p:nvCxnSpPr>
            <p:cNvPr id="57" name="Connettore 2 56"/>
            <p:cNvCxnSpPr/>
            <p:nvPr/>
          </p:nvCxnSpPr>
          <p:spPr>
            <a:xfrm flipH="1">
              <a:off x="1828802" y="4191000"/>
              <a:ext cx="2667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 name="CasellaDiTesto 57"/>
            <p:cNvSpPr txBox="1"/>
            <p:nvPr/>
          </p:nvSpPr>
          <p:spPr>
            <a:xfrm>
              <a:off x="2128042" y="3942576"/>
              <a:ext cx="2971800" cy="276999"/>
            </a:xfrm>
            <a:prstGeom prst="rect">
              <a:avLst/>
            </a:prstGeom>
            <a:noFill/>
          </p:spPr>
          <p:txBody>
            <a:bodyPr wrap="square" rtlCol="0">
              <a:spAutoFit/>
            </a:bodyPr>
            <a:lstStyle/>
            <a:p>
              <a:r>
                <a:rPr lang="it-IT" sz="1200" b="1" dirty="0" err="1" smtClean="0">
                  <a:solidFill>
                    <a:schemeClr val="accent1"/>
                  </a:solidFill>
                </a:rPr>
                <a:t>Functionality</a:t>
              </a:r>
              <a:endParaRPr lang="it-IT" sz="1200" b="1" dirty="0">
                <a:solidFill>
                  <a:schemeClr val="accent1"/>
                </a:solidFill>
              </a:endParaRPr>
            </a:p>
          </p:txBody>
        </p:sp>
      </p:grpSp>
      <p:grpSp>
        <p:nvGrpSpPr>
          <p:cNvPr id="60" name="Gruppo 59"/>
          <p:cNvGrpSpPr/>
          <p:nvPr/>
        </p:nvGrpSpPr>
        <p:grpSpPr>
          <a:xfrm>
            <a:off x="1809750" y="4391025"/>
            <a:ext cx="3271040" cy="1247775"/>
            <a:chOff x="1828802" y="4191000"/>
            <a:chExt cx="3271040" cy="1247775"/>
          </a:xfrm>
        </p:grpSpPr>
        <p:cxnSp>
          <p:nvCxnSpPr>
            <p:cNvPr id="61" name="Connettore 2 60"/>
            <p:cNvCxnSpPr/>
            <p:nvPr/>
          </p:nvCxnSpPr>
          <p:spPr>
            <a:xfrm flipH="1" flipV="1">
              <a:off x="1828802" y="4191000"/>
              <a:ext cx="2686050" cy="12477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CasellaDiTesto 61"/>
            <p:cNvSpPr txBox="1"/>
            <p:nvPr/>
          </p:nvSpPr>
          <p:spPr>
            <a:xfrm rot="1621560">
              <a:off x="2128042" y="4806514"/>
              <a:ext cx="2971800" cy="276999"/>
            </a:xfrm>
            <a:prstGeom prst="rect">
              <a:avLst/>
            </a:prstGeom>
            <a:noFill/>
          </p:spPr>
          <p:txBody>
            <a:bodyPr wrap="square" rtlCol="0">
              <a:spAutoFit/>
            </a:bodyPr>
            <a:lstStyle/>
            <a:p>
              <a:r>
                <a:rPr lang="it-IT" sz="1200" b="1" dirty="0" err="1" smtClean="0">
                  <a:solidFill>
                    <a:schemeClr val="accent1"/>
                  </a:solidFill>
                </a:rPr>
                <a:t>Functionality</a:t>
              </a:r>
              <a:endParaRPr lang="it-IT" sz="1200" b="1" dirty="0">
                <a:solidFill>
                  <a:schemeClr val="accent1"/>
                </a:solidFill>
              </a:endParaRPr>
            </a:p>
          </p:txBody>
        </p:sp>
      </p:grpSp>
    </p:spTree>
    <p:extLst>
      <p:ext uri="{BB962C8B-B14F-4D97-AF65-F5344CB8AC3E}">
        <p14:creationId xmlns:p14="http://schemas.microsoft.com/office/powerpoint/2010/main" val="978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SRF (Service Request Form) compilation</a:t>
            </a:r>
            <a:endParaRPr lang="en-GB" sz="3000" b="1" dirty="0">
              <a:solidFill>
                <a:schemeClr val="tx2">
                  <a:lumMod val="50000"/>
                </a:schemeClr>
              </a:solidFill>
            </a:endParaRPr>
          </a:p>
        </p:txBody>
      </p:sp>
      <p:sp>
        <p:nvSpPr>
          <p:cNvPr id="5" name="CasellaDiTesto 4"/>
          <p:cNvSpPr txBox="1"/>
          <p:nvPr/>
        </p:nvSpPr>
        <p:spPr>
          <a:xfrm>
            <a:off x="1295400" y="3087469"/>
            <a:ext cx="6553200" cy="646331"/>
          </a:xfrm>
          <a:prstGeom prst="rect">
            <a:avLst/>
          </a:prstGeom>
          <a:noFill/>
        </p:spPr>
        <p:txBody>
          <a:bodyPr wrap="square" rtlCol="0">
            <a:spAutoFit/>
          </a:bodyPr>
          <a:lstStyle/>
          <a:p>
            <a:pPr algn="ctr"/>
            <a:r>
              <a:rPr lang="it-IT" sz="3600" dirty="0" smtClean="0">
                <a:hlinkClick r:id="rId3" action="ppaction://hlinkfile"/>
              </a:rPr>
              <a:t>Link </a:t>
            </a:r>
            <a:r>
              <a:rPr lang="it-IT" sz="3600" dirty="0" err="1" smtClean="0">
                <a:hlinkClick r:id="rId3" action="ppaction://hlinkfile"/>
              </a:rPr>
              <a:t>to</a:t>
            </a:r>
            <a:r>
              <a:rPr lang="it-IT" sz="3600" dirty="0" smtClean="0">
                <a:hlinkClick r:id="rId3" action="ppaction://hlinkfile"/>
              </a:rPr>
              <a:t> the Service </a:t>
            </a:r>
            <a:r>
              <a:rPr lang="it-IT" sz="3600" dirty="0" err="1" smtClean="0">
                <a:hlinkClick r:id="rId3" action="ppaction://hlinkfile"/>
              </a:rPr>
              <a:t>Request</a:t>
            </a:r>
            <a:r>
              <a:rPr lang="it-IT" sz="3600" dirty="0" smtClean="0">
                <a:hlinkClick r:id="rId3" action="ppaction://hlinkfile"/>
              </a:rPr>
              <a:t> </a:t>
            </a:r>
            <a:r>
              <a:rPr lang="it-IT" sz="3600" dirty="0" err="1" smtClean="0">
                <a:hlinkClick r:id="rId3" action="ppaction://hlinkfile"/>
              </a:rPr>
              <a:t>Form</a:t>
            </a:r>
            <a:endParaRPr lang="it-IT" sz="3600" dirty="0"/>
          </a:p>
        </p:txBody>
      </p:sp>
    </p:spTree>
    <p:extLst>
      <p:ext uri="{BB962C8B-B14F-4D97-AF65-F5344CB8AC3E}">
        <p14:creationId xmlns:p14="http://schemas.microsoft.com/office/powerpoint/2010/main" val="978852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UFF (User Feedback Form) compilation</a:t>
            </a:r>
          </a:p>
        </p:txBody>
      </p:sp>
      <p:sp>
        <p:nvSpPr>
          <p:cNvPr id="5" name="CasellaDiTesto 4"/>
          <p:cNvSpPr txBox="1"/>
          <p:nvPr/>
        </p:nvSpPr>
        <p:spPr>
          <a:xfrm>
            <a:off x="1295400" y="1828800"/>
            <a:ext cx="6553200" cy="4524315"/>
          </a:xfrm>
          <a:prstGeom prst="rect">
            <a:avLst/>
          </a:prstGeom>
          <a:noFill/>
        </p:spPr>
        <p:txBody>
          <a:bodyPr wrap="square" rtlCol="0">
            <a:spAutoFit/>
          </a:bodyPr>
          <a:lstStyle/>
          <a:p>
            <a:pPr algn="ctr"/>
            <a:r>
              <a:rPr lang="it-IT" sz="3600" dirty="0" smtClean="0">
                <a:hlinkClick r:id="rId3" action="ppaction://hlinkfile"/>
              </a:rPr>
              <a:t>Link </a:t>
            </a:r>
            <a:r>
              <a:rPr lang="it-IT" sz="3600" dirty="0" err="1" smtClean="0">
                <a:hlinkClick r:id="rId3" action="ppaction://hlinkfile"/>
              </a:rPr>
              <a:t>to</a:t>
            </a:r>
            <a:r>
              <a:rPr lang="it-IT" sz="3600" dirty="0" smtClean="0">
                <a:hlinkClick r:id="rId3" action="ppaction://hlinkfile"/>
              </a:rPr>
              <a:t> the AU </a:t>
            </a:r>
            <a:r>
              <a:rPr lang="it-IT" sz="3600" dirty="0" err="1" smtClean="0">
                <a:hlinkClick r:id="rId3" action="ppaction://hlinkfile"/>
              </a:rPr>
              <a:t>User</a:t>
            </a:r>
            <a:r>
              <a:rPr lang="it-IT" sz="3600" dirty="0" smtClean="0">
                <a:hlinkClick r:id="rId3" action="ppaction://hlinkfile"/>
              </a:rPr>
              <a:t> Feedback </a:t>
            </a:r>
            <a:r>
              <a:rPr lang="it-IT" sz="3600" dirty="0" err="1" smtClean="0">
                <a:hlinkClick r:id="rId3" action="ppaction://hlinkfile"/>
              </a:rPr>
              <a:t>Form</a:t>
            </a:r>
            <a:endParaRPr lang="it-IT" sz="3600" dirty="0" smtClean="0"/>
          </a:p>
          <a:p>
            <a:pPr algn="ctr"/>
            <a:endParaRPr lang="it-IT" sz="3600" dirty="0" smtClean="0"/>
          </a:p>
          <a:p>
            <a:pPr algn="ctr"/>
            <a:r>
              <a:rPr lang="it-IT" sz="3600" dirty="0" smtClean="0">
                <a:hlinkClick r:id="rId4" action="ppaction://hlinkfile"/>
              </a:rPr>
              <a:t>Link </a:t>
            </a:r>
            <a:r>
              <a:rPr lang="it-IT" sz="3600" dirty="0" err="1" smtClean="0">
                <a:hlinkClick r:id="rId4" action="ppaction://hlinkfile"/>
              </a:rPr>
              <a:t>to</a:t>
            </a:r>
            <a:r>
              <a:rPr lang="it-IT" sz="3600" dirty="0" smtClean="0">
                <a:hlinkClick r:id="rId4" action="ppaction://hlinkfile"/>
              </a:rPr>
              <a:t> the End </a:t>
            </a:r>
            <a:r>
              <a:rPr lang="it-IT" sz="3600" dirty="0" err="1" smtClean="0">
                <a:hlinkClick r:id="rId4" action="ppaction://hlinkfile"/>
              </a:rPr>
              <a:t>User</a:t>
            </a:r>
            <a:r>
              <a:rPr lang="it-IT" sz="3600" dirty="0" smtClean="0">
                <a:hlinkClick r:id="rId4" action="ppaction://hlinkfile"/>
              </a:rPr>
              <a:t> Feedback </a:t>
            </a:r>
            <a:r>
              <a:rPr lang="it-IT" sz="3600" dirty="0" err="1" smtClean="0">
                <a:hlinkClick r:id="rId4" action="ppaction://hlinkfile"/>
              </a:rPr>
              <a:t>Form</a:t>
            </a:r>
            <a:endParaRPr lang="it-IT" sz="3600" dirty="0" smtClean="0"/>
          </a:p>
          <a:p>
            <a:pPr algn="ctr"/>
            <a:endParaRPr lang="it-IT" sz="3600" dirty="0" smtClean="0"/>
          </a:p>
          <a:p>
            <a:pPr algn="ctr"/>
            <a:endParaRPr lang="it-IT" sz="3600" dirty="0" smtClean="0"/>
          </a:p>
          <a:p>
            <a:pPr algn="ctr"/>
            <a:endParaRPr lang="it-IT" sz="3600" dirty="0"/>
          </a:p>
        </p:txBody>
      </p:sp>
    </p:spTree>
    <p:extLst>
      <p:ext uri="{BB962C8B-B14F-4D97-AF65-F5344CB8AC3E}">
        <p14:creationId xmlns:p14="http://schemas.microsoft.com/office/powerpoint/2010/main" val="978852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1828800"/>
          </a:xfrm>
        </p:spPr>
        <p:txBody>
          <a:bodyPr/>
          <a:lstStyle/>
          <a:p>
            <a:endParaRPr lang="en-GB" sz="6000" b="1" dirty="0" smtClean="0"/>
          </a:p>
          <a:p>
            <a:r>
              <a:rPr lang="en-GB" sz="6000" b="1" dirty="0" smtClean="0"/>
              <a:t>Questions?</a:t>
            </a:r>
            <a:endParaRPr lang="en-GB" sz="6000" b="1" dirty="0"/>
          </a:p>
        </p:txBody>
      </p:sp>
    </p:spTree>
    <p:extLst>
      <p:ext uri="{BB962C8B-B14F-4D97-AF65-F5344CB8AC3E}">
        <p14:creationId xmlns:p14="http://schemas.microsoft.com/office/powerpoint/2010/main" val="2619805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b="1" dirty="0">
              <a:solidFill>
                <a:schemeClr val="tx2">
                  <a:lumMod val="50000"/>
                </a:schemeClr>
              </a:solidFill>
            </a:endParaRPr>
          </a:p>
        </p:txBody>
      </p:sp>
      <p:sp>
        <p:nvSpPr>
          <p:cNvPr id="3" name="Content Placeholder 2"/>
          <p:cNvSpPr>
            <a:spLocks noGrp="1"/>
          </p:cNvSpPr>
          <p:nvPr>
            <p:ph idx="1"/>
          </p:nvPr>
        </p:nvSpPr>
        <p:spPr>
          <a:xfrm>
            <a:off x="457200" y="914400"/>
            <a:ext cx="8229600" cy="4953000"/>
          </a:xfrm>
        </p:spPr>
        <p:txBody>
          <a:bodyPr>
            <a:normAutofit/>
          </a:bodyPr>
          <a:lstStyle/>
          <a:p>
            <a:pPr marL="0" lvl="0" indent="0">
              <a:spcAft>
                <a:spcPts val="1200"/>
              </a:spcAft>
              <a:buNone/>
            </a:pPr>
            <a:r>
              <a:rPr lang="en-GB" b="1" dirty="0" smtClean="0">
                <a:solidFill>
                  <a:schemeClr val="tx2">
                    <a:lumMod val="60000"/>
                    <a:lumOff val="40000"/>
                  </a:schemeClr>
                </a:solidFill>
              </a:rPr>
              <a:t>Scenario analysis</a:t>
            </a:r>
          </a:p>
          <a:p>
            <a:pPr marL="0" lvl="0" indent="0">
              <a:spcBef>
                <a:spcPts val="0"/>
              </a:spcBef>
              <a:buNone/>
            </a:pPr>
            <a:endParaRPr lang="en-GB" dirty="0" smtClean="0"/>
          </a:p>
        </p:txBody>
      </p:sp>
      <p:sp>
        <p:nvSpPr>
          <p:cNvPr id="13" name="Rettangolo 12"/>
          <p:cNvSpPr/>
          <p:nvPr/>
        </p:nvSpPr>
        <p:spPr>
          <a:xfrm>
            <a:off x="6400800" y="1219200"/>
            <a:ext cx="2557560" cy="307777"/>
          </a:xfrm>
          <a:prstGeom prst="rect">
            <a:avLst/>
          </a:prstGeom>
        </p:spPr>
        <p:txBody>
          <a:bodyPr wrap="none">
            <a:spAutoFit/>
          </a:bodyPr>
          <a:lstStyle/>
          <a:p>
            <a:r>
              <a:rPr lang="it-IT" sz="1400" i="1" dirty="0" smtClean="0"/>
              <a:t>Source: http://global-atlas.jrc.it/</a:t>
            </a:r>
            <a:endParaRPr lang="it-IT" sz="1400" i="1" dirty="0"/>
          </a:p>
        </p:txBody>
      </p:sp>
      <p:pic>
        <p:nvPicPr>
          <p:cNvPr id="3075" name="Picture 3"/>
          <p:cNvPicPr>
            <a:picLocks noChangeAspect="1" noChangeArrowheads="1"/>
          </p:cNvPicPr>
          <p:nvPr/>
        </p:nvPicPr>
        <p:blipFill>
          <a:blip r:embed="rId3" cstate="print"/>
          <a:srcRect/>
          <a:stretch>
            <a:fillRect/>
          </a:stretch>
        </p:blipFill>
        <p:spPr bwMode="auto">
          <a:xfrm>
            <a:off x="152400" y="1371600"/>
            <a:ext cx="5867400" cy="4583906"/>
          </a:xfrm>
          <a:prstGeom prst="rect">
            <a:avLst/>
          </a:prstGeom>
          <a:ln>
            <a:noFill/>
          </a:ln>
          <a:effectLst>
            <a:outerShdw blurRad="292100" dist="139700" dir="2700000" algn="tl" rotWithShape="0">
              <a:srgbClr val="333333">
                <a:alpha val="65000"/>
              </a:srgbClr>
            </a:outerShdw>
          </a:effectLst>
        </p:spPr>
      </p:pic>
      <p:pic>
        <p:nvPicPr>
          <p:cNvPr id="3077" name="Picture 5"/>
          <p:cNvPicPr>
            <a:picLocks noChangeAspect="1" noChangeArrowheads="1"/>
          </p:cNvPicPr>
          <p:nvPr/>
        </p:nvPicPr>
        <p:blipFill>
          <a:blip r:embed="rId4" cstate="print"/>
          <a:srcRect/>
          <a:stretch>
            <a:fillRect/>
          </a:stretch>
        </p:blipFill>
        <p:spPr bwMode="auto">
          <a:xfrm>
            <a:off x="3581400" y="1981200"/>
            <a:ext cx="5486400" cy="4286250"/>
          </a:xfrm>
          <a:prstGeom prst="rect">
            <a:avLst/>
          </a:prstGeom>
          <a:ln>
            <a:noFill/>
          </a:ln>
          <a:effectLst>
            <a:outerShdw blurRad="292100" dist="139700" dir="2700000" algn="tl" rotWithShape="0">
              <a:srgbClr val="333333">
                <a:alpha val="65000"/>
              </a:srgbClr>
            </a:outerShdw>
          </a:effectLst>
        </p:spPr>
      </p:pic>
      <p:sp>
        <p:nvSpPr>
          <p:cNvPr id="14" name="Ovale 13"/>
          <p:cNvSpPr/>
          <p:nvPr/>
        </p:nvSpPr>
        <p:spPr>
          <a:xfrm>
            <a:off x="1143000" y="4191000"/>
            <a:ext cx="1676400" cy="6858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78852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70037"/>
            <a:ext cx="4038600" cy="4830763"/>
          </a:xfrm>
        </p:spPr>
        <p:txBody>
          <a:bodyPr/>
          <a:lstStyle/>
          <a:p>
            <a:pPr marL="0" indent="0">
              <a:buNone/>
            </a:pPr>
            <a:r>
              <a:rPr lang="en-GB" sz="2000" b="1" dirty="0">
                <a:solidFill>
                  <a:schemeClr val="tx2">
                    <a:lumMod val="60000"/>
                    <a:lumOff val="40000"/>
                  </a:schemeClr>
                </a:solidFill>
              </a:rPr>
              <a:t>Module 2: </a:t>
            </a:r>
            <a:r>
              <a:rPr lang="en-GB" sz="2000" dirty="0">
                <a:solidFill>
                  <a:schemeClr val="tx2">
                    <a:lumMod val="60000"/>
                    <a:lumOff val="40000"/>
                  </a:schemeClr>
                </a:solidFill>
              </a:rPr>
              <a:t> </a:t>
            </a:r>
            <a:r>
              <a:rPr lang="en-US" sz="2000" dirty="0">
                <a:solidFill>
                  <a:schemeClr val="tx2">
                    <a:lumMod val="60000"/>
                    <a:lumOff val="40000"/>
                  </a:schemeClr>
                </a:solidFill>
              </a:rPr>
              <a:t> </a:t>
            </a:r>
            <a:r>
              <a:rPr lang="en-GB" sz="2000" dirty="0">
                <a:solidFill>
                  <a:schemeClr val="tx2">
                    <a:lumMod val="60000"/>
                    <a:lumOff val="40000"/>
                  </a:schemeClr>
                </a:solidFill>
              </a:rPr>
              <a:t>Live Demonstration: GIO Emergency services </a:t>
            </a:r>
            <a:r>
              <a:rPr lang="en-GB" sz="1400" dirty="0" smtClean="0">
                <a:solidFill>
                  <a:schemeClr val="tx2">
                    <a:lumMod val="60000"/>
                    <a:lumOff val="40000"/>
                  </a:schemeClr>
                </a:solidFill>
              </a:rPr>
              <a:t>[40 </a:t>
            </a:r>
            <a:r>
              <a:rPr lang="en-GB" sz="1400" dirty="0" err="1" smtClean="0">
                <a:solidFill>
                  <a:schemeClr val="tx2">
                    <a:lumMod val="60000"/>
                    <a:lumOff val="40000"/>
                  </a:schemeClr>
                </a:solidFill>
              </a:rPr>
              <a:t>mins</a:t>
            </a:r>
            <a:r>
              <a:rPr lang="en-GB" sz="1400" dirty="0" smtClean="0">
                <a:solidFill>
                  <a:schemeClr val="tx2">
                    <a:lumMod val="60000"/>
                    <a:lumOff val="40000"/>
                  </a:schemeClr>
                </a:solidFill>
              </a:rPr>
              <a:t>]</a:t>
            </a:r>
            <a:endParaRPr lang="it-IT" sz="1400" dirty="0">
              <a:solidFill>
                <a:schemeClr val="tx2">
                  <a:lumMod val="60000"/>
                  <a:lumOff val="40000"/>
                </a:schemeClr>
              </a:solidFill>
            </a:endParaRPr>
          </a:p>
          <a:p>
            <a:pPr marL="0" lvl="0" indent="0">
              <a:spcBef>
                <a:spcPts val="200"/>
              </a:spcBef>
              <a:buNone/>
            </a:pPr>
            <a:r>
              <a:rPr lang="en-GB" sz="2000" dirty="0"/>
              <a:t>Topics:</a:t>
            </a:r>
            <a:endParaRPr lang="it-IT" sz="2000" dirty="0"/>
          </a:p>
          <a:p>
            <a:pPr lvl="1">
              <a:spcBef>
                <a:spcPts val="200"/>
              </a:spcBef>
            </a:pPr>
            <a:r>
              <a:rPr lang="en-GB" sz="2000" dirty="0"/>
              <a:t>Portfolio and </a:t>
            </a:r>
            <a:r>
              <a:rPr lang="en-GB" sz="2000" dirty="0" smtClean="0"/>
              <a:t>Products  </a:t>
            </a:r>
            <a:r>
              <a:rPr lang="en-GB" sz="2000" dirty="0"/>
              <a:t>analysis</a:t>
            </a:r>
            <a:endParaRPr lang="it-IT" sz="2000" dirty="0"/>
          </a:p>
          <a:p>
            <a:pPr lvl="1">
              <a:spcBef>
                <a:spcPts val="200"/>
              </a:spcBef>
            </a:pPr>
            <a:r>
              <a:rPr lang="en-GB" sz="2000" dirty="0"/>
              <a:t>How </a:t>
            </a:r>
            <a:r>
              <a:rPr lang="en-GB" sz="2000" dirty="0" smtClean="0"/>
              <a:t>to access the </a:t>
            </a:r>
            <a:r>
              <a:rPr lang="en-GB" sz="2000" dirty="0"/>
              <a:t>service (SRF compilation</a:t>
            </a:r>
            <a:r>
              <a:rPr lang="en-GB" sz="2000" dirty="0" smtClean="0"/>
              <a:t>)</a:t>
            </a:r>
          </a:p>
          <a:p>
            <a:pPr lvl="1">
              <a:spcBef>
                <a:spcPts val="200"/>
              </a:spcBef>
            </a:pPr>
            <a:r>
              <a:rPr lang="en-GB" sz="2000" dirty="0" smtClean="0"/>
              <a:t>User Feed Back </a:t>
            </a:r>
            <a:endParaRPr lang="it-IT" sz="2000" dirty="0"/>
          </a:p>
          <a:p>
            <a:pPr marL="0" lvl="0" indent="0">
              <a:spcBef>
                <a:spcPts val="200"/>
              </a:spcBef>
              <a:buNone/>
            </a:pPr>
            <a:r>
              <a:rPr lang="en-US" sz="2000" dirty="0"/>
              <a:t>Tools:</a:t>
            </a:r>
            <a:endParaRPr lang="it-IT" sz="2000" dirty="0"/>
          </a:p>
          <a:p>
            <a:pPr lvl="1">
              <a:spcBef>
                <a:spcPts val="200"/>
              </a:spcBef>
            </a:pPr>
            <a:r>
              <a:rPr lang="en-GB" sz="2000" dirty="0"/>
              <a:t>GIO EMS Portal </a:t>
            </a:r>
          </a:p>
          <a:p>
            <a:pPr marL="714375" lvl="1" indent="0">
              <a:spcBef>
                <a:spcPts val="200"/>
              </a:spcBef>
              <a:buNone/>
            </a:pPr>
            <a:r>
              <a:rPr lang="en-GB" sz="2000" dirty="0"/>
              <a:t>(URL: </a:t>
            </a:r>
            <a:r>
              <a:rPr lang="en-US" sz="2000" u="sng" dirty="0">
                <a:hlinkClick r:id="rId2"/>
              </a:rPr>
              <a:t>http://emergency.</a:t>
            </a:r>
          </a:p>
          <a:p>
            <a:pPr marL="714375" lvl="1" indent="0">
              <a:spcBef>
                <a:spcPts val="200"/>
              </a:spcBef>
              <a:buNone/>
            </a:pPr>
            <a:r>
              <a:rPr lang="en-US" sz="2000" u="sng" dirty="0">
                <a:hlinkClick r:id="rId2"/>
              </a:rPr>
              <a:t>copernicus.eu/mapping/</a:t>
            </a:r>
            <a:r>
              <a:rPr lang="en-US" sz="2000" dirty="0"/>
              <a:t>)</a:t>
            </a:r>
            <a:endParaRPr lang="it-IT" sz="2000" dirty="0"/>
          </a:p>
          <a:p>
            <a:pPr lvl="1">
              <a:spcBef>
                <a:spcPts val="200"/>
              </a:spcBef>
            </a:pPr>
            <a:r>
              <a:rPr lang="en-GB" sz="2000" dirty="0"/>
              <a:t>Printed map </a:t>
            </a:r>
            <a:r>
              <a:rPr lang="en-GB" sz="2000" dirty="0" smtClean="0"/>
              <a:t>package</a:t>
            </a:r>
          </a:p>
          <a:p>
            <a:pPr lvl="1">
              <a:spcBef>
                <a:spcPts val="200"/>
              </a:spcBef>
            </a:pPr>
            <a:r>
              <a:rPr lang="en-GB" sz="2000" dirty="0" smtClean="0"/>
              <a:t>GIO EMS USER GUIDE</a:t>
            </a:r>
            <a:endParaRPr lang="it-IT" sz="2000" dirty="0"/>
          </a:p>
        </p:txBody>
      </p:sp>
      <p:sp>
        <p:nvSpPr>
          <p:cNvPr id="3" name="Content Placeholder 2"/>
          <p:cNvSpPr>
            <a:spLocks noGrp="1"/>
          </p:cNvSpPr>
          <p:nvPr>
            <p:ph sz="half" idx="2"/>
          </p:nvPr>
        </p:nvSpPr>
        <p:spPr>
          <a:xfrm>
            <a:off x="4648200" y="1570037"/>
            <a:ext cx="4028256" cy="4830763"/>
          </a:xfrm>
        </p:spPr>
        <p:txBody>
          <a:bodyPr/>
          <a:lstStyle/>
          <a:p>
            <a:pPr marL="0" indent="0">
              <a:buNone/>
            </a:pPr>
            <a:r>
              <a:rPr lang="en-GB" sz="2000" b="1" dirty="0">
                <a:solidFill>
                  <a:schemeClr val="tx2">
                    <a:lumMod val="60000"/>
                    <a:lumOff val="40000"/>
                  </a:schemeClr>
                </a:solidFill>
              </a:rPr>
              <a:t>Module 3: </a:t>
            </a:r>
            <a:r>
              <a:rPr lang="en-GB" sz="2000" dirty="0">
                <a:solidFill>
                  <a:schemeClr val="tx2">
                    <a:lumMod val="60000"/>
                    <a:lumOff val="40000"/>
                  </a:schemeClr>
                </a:solidFill>
              </a:rPr>
              <a:t> </a:t>
            </a:r>
            <a:r>
              <a:rPr lang="en-US" sz="2000" dirty="0">
                <a:solidFill>
                  <a:schemeClr val="tx2">
                    <a:lumMod val="60000"/>
                    <a:lumOff val="40000"/>
                  </a:schemeClr>
                </a:solidFill>
              </a:rPr>
              <a:t> </a:t>
            </a:r>
            <a:r>
              <a:rPr lang="en-GB" sz="2000" dirty="0" smtClean="0">
                <a:solidFill>
                  <a:schemeClr val="tx2">
                    <a:lumMod val="60000"/>
                    <a:lumOff val="40000"/>
                  </a:schemeClr>
                </a:solidFill>
              </a:rPr>
              <a:t>Exercise: </a:t>
            </a:r>
            <a:r>
              <a:rPr lang="en-GB" sz="2000" dirty="0">
                <a:solidFill>
                  <a:schemeClr val="tx2">
                    <a:lumMod val="60000"/>
                    <a:lumOff val="40000"/>
                  </a:schemeClr>
                </a:solidFill>
              </a:rPr>
              <a:t>Scenario Analysis and Service Activation </a:t>
            </a:r>
            <a:r>
              <a:rPr lang="en-GB" sz="1400" dirty="0">
                <a:solidFill>
                  <a:schemeClr val="tx2">
                    <a:lumMod val="60000"/>
                    <a:lumOff val="40000"/>
                  </a:schemeClr>
                </a:solidFill>
              </a:rPr>
              <a:t>[1h, 25 </a:t>
            </a:r>
            <a:r>
              <a:rPr lang="en-GB" sz="1400" dirty="0" err="1" smtClean="0">
                <a:solidFill>
                  <a:schemeClr val="tx2">
                    <a:lumMod val="60000"/>
                    <a:lumOff val="40000"/>
                  </a:schemeClr>
                </a:solidFill>
              </a:rPr>
              <a:t>mins</a:t>
            </a:r>
            <a:r>
              <a:rPr lang="en-GB" sz="1400" dirty="0" smtClean="0">
                <a:solidFill>
                  <a:schemeClr val="tx2">
                    <a:lumMod val="60000"/>
                    <a:lumOff val="40000"/>
                  </a:schemeClr>
                </a:solidFill>
              </a:rPr>
              <a:t>]</a:t>
            </a:r>
            <a:endParaRPr lang="it-IT" sz="1400" dirty="0">
              <a:solidFill>
                <a:schemeClr val="tx2">
                  <a:lumMod val="60000"/>
                  <a:lumOff val="40000"/>
                </a:schemeClr>
              </a:solidFill>
            </a:endParaRPr>
          </a:p>
          <a:p>
            <a:pPr marL="0" lvl="0" indent="0">
              <a:spcBef>
                <a:spcPts val="200"/>
              </a:spcBef>
              <a:buNone/>
            </a:pPr>
            <a:r>
              <a:rPr lang="en-GB" sz="2000" dirty="0"/>
              <a:t>Topics:</a:t>
            </a:r>
            <a:endParaRPr lang="it-IT" sz="2000" dirty="0"/>
          </a:p>
          <a:p>
            <a:pPr lvl="1">
              <a:spcBef>
                <a:spcPts val="200"/>
              </a:spcBef>
            </a:pPr>
            <a:r>
              <a:rPr lang="en-GB" sz="2000" dirty="0"/>
              <a:t>Scenario analysis </a:t>
            </a:r>
            <a:endParaRPr lang="en-GB" sz="2000" dirty="0" smtClean="0"/>
          </a:p>
          <a:p>
            <a:pPr lvl="1">
              <a:spcBef>
                <a:spcPts val="200"/>
              </a:spcBef>
            </a:pPr>
            <a:r>
              <a:rPr lang="en-GB" sz="2000" dirty="0" smtClean="0"/>
              <a:t>AOIs definition</a:t>
            </a:r>
            <a:endParaRPr lang="it-IT" sz="2000" dirty="0"/>
          </a:p>
          <a:p>
            <a:pPr lvl="1">
              <a:spcBef>
                <a:spcPts val="200"/>
              </a:spcBef>
            </a:pPr>
            <a:r>
              <a:rPr lang="en-GB" sz="2000" dirty="0" smtClean="0"/>
              <a:t>Products </a:t>
            </a:r>
            <a:r>
              <a:rPr lang="en-GB" sz="2000" dirty="0"/>
              <a:t>selection </a:t>
            </a:r>
            <a:endParaRPr lang="it-IT" sz="2000" dirty="0"/>
          </a:p>
          <a:p>
            <a:pPr lvl="1">
              <a:spcBef>
                <a:spcPts val="200"/>
              </a:spcBef>
            </a:pPr>
            <a:r>
              <a:rPr lang="en-GB" sz="2000" dirty="0"/>
              <a:t>SRF compilation</a:t>
            </a:r>
            <a:endParaRPr lang="it-IT" sz="2000" dirty="0"/>
          </a:p>
          <a:p>
            <a:pPr marL="0" lvl="0" indent="0">
              <a:spcBef>
                <a:spcPts val="200"/>
              </a:spcBef>
              <a:buNone/>
            </a:pPr>
            <a:r>
              <a:rPr lang="en-US" sz="2000" dirty="0"/>
              <a:t>Tools:</a:t>
            </a:r>
            <a:endParaRPr lang="it-IT" sz="2000" dirty="0"/>
          </a:p>
          <a:p>
            <a:pPr lvl="1">
              <a:spcBef>
                <a:spcPts val="200"/>
              </a:spcBef>
            </a:pPr>
            <a:r>
              <a:rPr lang="en-US" sz="2000" dirty="0"/>
              <a:t>Doc file dossier:</a:t>
            </a:r>
            <a:endParaRPr lang="it-IT" sz="2000" dirty="0"/>
          </a:p>
          <a:p>
            <a:pPr lvl="2">
              <a:spcBef>
                <a:spcPts val="200"/>
              </a:spcBef>
            </a:pPr>
            <a:r>
              <a:rPr lang="en-US" dirty="0"/>
              <a:t>Scenario description</a:t>
            </a:r>
            <a:endParaRPr lang="it-IT" dirty="0"/>
          </a:p>
          <a:p>
            <a:pPr lvl="2">
              <a:spcBef>
                <a:spcPts val="200"/>
              </a:spcBef>
            </a:pPr>
            <a:r>
              <a:rPr lang="en-US" dirty="0"/>
              <a:t>Service Request </a:t>
            </a:r>
            <a:r>
              <a:rPr lang="en-US" dirty="0" smtClean="0"/>
              <a:t>Form</a:t>
            </a:r>
            <a:endParaRPr lang="it-IT" dirty="0"/>
          </a:p>
          <a:p>
            <a:pPr lvl="2">
              <a:spcBef>
                <a:spcPts val="200"/>
              </a:spcBef>
            </a:pPr>
            <a:r>
              <a:rPr lang="en-US" dirty="0"/>
              <a:t>User Feedback </a:t>
            </a:r>
            <a:r>
              <a:rPr lang="en-US" dirty="0" smtClean="0"/>
              <a:t>Form</a:t>
            </a:r>
            <a:endParaRPr lang="it-IT" dirty="0"/>
          </a:p>
        </p:txBody>
      </p:sp>
      <p:sp>
        <p:nvSpPr>
          <p:cNvPr id="4" name="Title 3"/>
          <p:cNvSpPr>
            <a:spLocks noGrp="1"/>
          </p:cNvSpPr>
          <p:nvPr>
            <p:ph type="title"/>
          </p:nvPr>
        </p:nvSpPr>
        <p:spPr/>
        <p:txBody>
          <a:bodyPr/>
          <a:lstStyle/>
          <a:p>
            <a:r>
              <a:rPr lang="en-GB" dirty="0" smtClean="0"/>
              <a:t>Content – Demo and Training</a:t>
            </a:r>
            <a:endParaRPr lang="en-GB" dirty="0"/>
          </a:p>
        </p:txBody>
      </p:sp>
      <p:sp>
        <p:nvSpPr>
          <p:cNvPr id="5" name="Ovale 4"/>
          <p:cNvSpPr/>
          <p:nvPr/>
        </p:nvSpPr>
        <p:spPr>
          <a:xfrm>
            <a:off x="3733800" y="990600"/>
            <a:ext cx="5334000" cy="5410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025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500"/>
                                        <p:tgtEl>
                                          <p:spTgt spid="2">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fade">
                                      <p:cBhvr>
                                        <p:cTn id="46" dur="5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fade">
                                      <p:cBhvr>
                                        <p:cTn id="51" dur="500"/>
                                        <p:tgtEl>
                                          <p:spTgt spid="3">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fade">
                                      <p:cBhvr>
                                        <p:cTn id="54" dur="500"/>
                                        <p:tgtEl>
                                          <p:spTgt spid="3">
                                            <p:txEl>
                                              <p:pRg st="2" end="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500"/>
                                        <p:tgtEl>
                                          <p:spTgt spid="3">
                                            <p:txEl>
                                              <p:pRg st="3" end="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500"/>
                                        <p:tgtEl>
                                          <p:spTgt spid="3">
                                            <p:txEl>
                                              <p:pRg st="4" end="4"/>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500"/>
                                        <p:tgtEl>
                                          <p:spTgt spid="3">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500"/>
                                        <p:tgtEl>
                                          <p:spTgt spid="3">
                                            <p:txEl>
                                              <p:pRg st="6" end="6"/>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500"/>
                                        <p:tgtEl>
                                          <p:spTgt spid="3">
                                            <p:txEl>
                                              <p:pRg st="7" end="7"/>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Effect transition="in" filter="fade">
                                      <p:cBhvr>
                                        <p:cTn id="74" dur="500"/>
                                        <p:tgtEl>
                                          <p:spTgt spid="3">
                                            <p:txEl>
                                              <p:pRg st="8" end="8"/>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500"/>
                                        <p:tgtEl>
                                          <p:spTgt spid="3">
                                            <p:txEl>
                                              <p:pRg st="9" end="9"/>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
                                            <p:txEl>
                                              <p:pRg st="10" end="10"/>
                                            </p:txEl>
                                          </p:spTgt>
                                        </p:tgtEl>
                                        <p:attrNameLst>
                                          <p:attrName>style.visibility</p:attrName>
                                        </p:attrNameLst>
                                      </p:cBhvr>
                                      <p:to>
                                        <p:strVal val="visible"/>
                                      </p:to>
                                    </p:set>
                                    <p:animEffect transition="in" filter="fade">
                                      <p:cBhvr>
                                        <p:cTn id="8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description</a:t>
            </a:r>
          </a:p>
        </p:txBody>
      </p:sp>
      <p:sp>
        <p:nvSpPr>
          <p:cNvPr id="3" name="Content Placeholder 2"/>
          <p:cNvSpPr>
            <a:spLocks noGrp="1"/>
          </p:cNvSpPr>
          <p:nvPr>
            <p:ph idx="1"/>
          </p:nvPr>
        </p:nvSpPr>
        <p:spPr>
          <a:xfrm>
            <a:off x="152400" y="1295400"/>
            <a:ext cx="8839200" cy="5562600"/>
          </a:xfrm>
        </p:spPr>
        <p:txBody>
          <a:bodyPr>
            <a:normAutofit fontScale="85000" lnSpcReduction="10000"/>
          </a:bodyPr>
          <a:lstStyle/>
          <a:p>
            <a:pPr marL="0" lvl="0" indent="0">
              <a:spcBef>
                <a:spcPts val="0"/>
              </a:spcBef>
              <a:buNone/>
            </a:pPr>
            <a:r>
              <a:rPr lang="en-GB" b="1" dirty="0" smtClean="0"/>
              <a:t>Overview of the reference event: </a:t>
            </a:r>
          </a:p>
          <a:p>
            <a:pPr marL="0" lvl="0" indent="0">
              <a:spcBef>
                <a:spcPts val="0"/>
              </a:spcBef>
              <a:spcAft>
                <a:spcPts val="1200"/>
              </a:spcAft>
              <a:buNone/>
            </a:pPr>
            <a:r>
              <a:rPr lang="en-GB" b="1" dirty="0">
                <a:solidFill>
                  <a:schemeClr val="accent2"/>
                </a:solidFill>
              </a:rPr>
              <a:t>F</a:t>
            </a:r>
            <a:r>
              <a:rPr lang="en-GB" b="1" dirty="0" smtClean="0">
                <a:solidFill>
                  <a:schemeClr val="accent2"/>
                </a:solidFill>
              </a:rPr>
              <a:t>lash </a:t>
            </a:r>
            <a:r>
              <a:rPr lang="en-GB" b="1" dirty="0" smtClean="0">
                <a:solidFill>
                  <a:schemeClr val="accent2"/>
                </a:solidFill>
              </a:rPr>
              <a:t>flood in Romania, 12</a:t>
            </a:r>
            <a:r>
              <a:rPr lang="en-GB" b="1" baseline="30000" dirty="0" smtClean="0">
                <a:solidFill>
                  <a:schemeClr val="accent2"/>
                </a:solidFill>
              </a:rPr>
              <a:t>th</a:t>
            </a:r>
            <a:r>
              <a:rPr lang="en-GB" b="1" dirty="0" smtClean="0">
                <a:solidFill>
                  <a:schemeClr val="accent2"/>
                </a:solidFill>
              </a:rPr>
              <a:t> Sept 2013</a:t>
            </a:r>
          </a:p>
          <a:p>
            <a:pPr marL="0" lvl="0" indent="0">
              <a:spcAft>
                <a:spcPts val="1200"/>
              </a:spcAft>
              <a:buNone/>
            </a:pPr>
            <a:r>
              <a:rPr lang="en-GB" sz="1800" dirty="0" smtClean="0">
                <a:solidFill>
                  <a:schemeClr val="tx2">
                    <a:lumMod val="50000"/>
                  </a:schemeClr>
                </a:solidFill>
              </a:rPr>
              <a:t>(</a:t>
            </a:r>
            <a:r>
              <a:rPr lang="en-GB" sz="1800" b="1" dirty="0" smtClean="0">
                <a:solidFill>
                  <a:schemeClr val="tx2">
                    <a:lumMod val="50000"/>
                  </a:schemeClr>
                </a:solidFill>
              </a:rPr>
              <a:t>source</a:t>
            </a:r>
            <a:r>
              <a:rPr lang="en-GB" sz="1800" dirty="0" smtClean="0">
                <a:solidFill>
                  <a:schemeClr val="tx2">
                    <a:lumMod val="50000"/>
                  </a:schemeClr>
                </a:solidFill>
              </a:rPr>
              <a:t>: </a:t>
            </a:r>
            <a:r>
              <a:rPr lang="it-IT" sz="1800" u="sng" dirty="0" smtClean="0">
                <a:hlinkClick r:id="rId3"/>
              </a:rPr>
              <a:t>http://www.glidenumber.net/</a:t>
            </a:r>
            <a:r>
              <a:rPr lang="it-IT" sz="1800" u="sng" dirty="0" err="1" smtClean="0">
                <a:hlinkClick r:id="rId3"/>
              </a:rPr>
              <a:t>glide</a:t>
            </a:r>
            <a:r>
              <a:rPr lang="it-IT" sz="1800" u="sng" dirty="0" smtClean="0">
                <a:hlinkClick r:id="rId3"/>
              </a:rPr>
              <a:t>/public/</a:t>
            </a:r>
            <a:r>
              <a:rPr lang="it-IT" sz="1800" u="sng" dirty="0" err="1" smtClean="0">
                <a:hlinkClick r:id="rId3"/>
              </a:rPr>
              <a:t>search</a:t>
            </a:r>
            <a:r>
              <a:rPr lang="it-IT" sz="1800" u="sng" dirty="0" smtClean="0">
                <a:hlinkClick r:id="rId3"/>
              </a:rPr>
              <a:t>/</a:t>
            </a:r>
            <a:r>
              <a:rPr lang="it-IT" sz="1800" u="sng" dirty="0" err="1" smtClean="0">
                <a:hlinkClick r:id="rId3"/>
              </a:rPr>
              <a:t>details.jsp</a:t>
            </a:r>
            <a:r>
              <a:rPr lang="it-IT" sz="1800" u="sng" dirty="0" smtClean="0">
                <a:hlinkClick r:id="rId3"/>
              </a:rPr>
              <a:t>?glide=20069&amp;record=2&amp;last=34</a:t>
            </a:r>
            <a:r>
              <a:rPr lang="it-IT" sz="1800" u="sng" dirty="0" smtClean="0"/>
              <a:t>)</a:t>
            </a:r>
            <a:endParaRPr lang="en-GB" sz="1800" dirty="0" smtClean="0"/>
          </a:p>
          <a:p>
            <a:pPr marL="887413" lvl="1" indent="-446088">
              <a:spcAft>
                <a:spcPts val="1200"/>
              </a:spcAft>
            </a:pPr>
            <a:r>
              <a:rPr lang="en-US" dirty="0" smtClean="0"/>
              <a:t>Due to heavy rainfall in Romania that started on 12th September 2013 and lasted for more than 48 hours, many villages in several municipalities from the counties of Galati, </a:t>
            </a:r>
            <a:r>
              <a:rPr lang="en-US" dirty="0" err="1" smtClean="0"/>
              <a:t>Tulcea</a:t>
            </a:r>
            <a:r>
              <a:rPr lang="en-US" dirty="0" smtClean="0"/>
              <a:t> and </a:t>
            </a:r>
            <a:r>
              <a:rPr lang="en-US" dirty="0" err="1" smtClean="0"/>
              <a:t>Vaslui</a:t>
            </a:r>
            <a:r>
              <a:rPr lang="en-US" dirty="0" smtClean="0"/>
              <a:t> </a:t>
            </a:r>
            <a:r>
              <a:rPr lang="en-US" dirty="0" smtClean="0"/>
              <a:t>were flooded</a:t>
            </a:r>
            <a:r>
              <a:rPr lang="en-US" dirty="0" smtClean="0"/>
              <a:t>. </a:t>
            </a:r>
          </a:p>
          <a:p>
            <a:pPr marL="887413" lvl="1" indent="-446088">
              <a:spcAft>
                <a:spcPts val="1200"/>
              </a:spcAft>
            </a:pPr>
            <a:r>
              <a:rPr lang="en-US" dirty="0" smtClean="0"/>
              <a:t>The majority of these affected areas are situated in the rural and poorer part of Romania. Some villages have become completely isolated due to the damaged and / or not accessible bridges. </a:t>
            </a:r>
          </a:p>
          <a:p>
            <a:pPr marL="887413" lvl="1" indent="-446088">
              <a:spcAft>
                <a:spcPts val="1200"/>
              </a:spcAft>
            </a:pPr>
            <a:r>
              <a:rPr lang="en-US" dirty="0" smtClean="0"/>
              <a:t>The rivers that flooded were </a:t>
            </a:r>
            <a:r>
              <a:rPr lang="en-US" dirty="0" err="1" smtClean="0"/>
              <a:t>Taita</a:t>
            </a:r>
            <a:r>
              <a:rPr lang="en-US" dirty="0" smtClean="0"/>
              <a:t> in </a:t>
            </a:r>
            <a:r>
              <a:rPr lang="en-US" dirty="0" err="1" smtClean="0"/>
              <a:t>Tulcea</a:t>
            </a:r>
            <a:r>
              <a:rPr lang="en-US" dirty="0" smtClean="0"/>
              <a:t>, </a:t>
            </a:r>
            <a:r>
              <a:rPr lang="en-US" dirty="0" err="1" smtClean="0"/>
              <a:t>Suhu</a:t>
            </a:r>
            <a:r>
              <a:rPr lang="en-US" dirty="0" smtClean="0"/>
              <a:t> and </a:t>
            </a:r>
            <a:r>
              <a:rPr lang="en-US" dirty="0" err="1" smtClean="0"/>
              <a:t>Chineja</a:t>
            </a:r>
            <a:r>
              <a:rPr lang="en-US" dirty="0" smtClean="0"/>
              <a:t> in Galati. </a:t>
            </a:r>
          </a:p>
          <a:p>
            <a:pPr marL="887413" lvl="1" indent="-446088">
              <a:spcAft>
                <a:spcPts val="1200"/>
              </a:spcAft>
            </a:pPr>
            <a:r>
              <a:rPr lang="en-US" dirty="0" smtClean="0"/>
              <a:t>According to the information received from the Red Cross branches and the emergency departments in the affected municipalities, more than 1735 households have been affected by the flooding and 6901 people have been evacuated.</a:t>
            </a:r>
            <a:endParaRPr lang="en-GB" dirty="0" smtClean="0"/>
          </a:p>
        </p:txBody>
      </p:sp>
    </p:spTree>
    <p:extLst>
      <p:ext uri="{BB962C8B-B14F-4D97-AF65-F5344CB8AC3E}">
        <p14:creationId xmlns:p14="http://schemas.microsoft.com/office/powerpoint/2010/main" val="978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analysis </a:t>
            </a:r>
            <a:endParaRPr lang="en-GB" b="1" dirty="0">
              <a:solidFill>
                <a:schemeClr val="tx2">
                  <a:lumMod val="50000"/>
                </a:schemeClr>
              </a:solidFill>
            </a:endParaRPr>
          </a:p>
        </p:txBody>
      </p:sp>
      <p:sp>
        <p:nvSpPr>
          <p:cNvPr id="3" name="Content Placeholder 2"/>
          <p:cNvSpPr>
            <a:spLocks noGrp="1"/>
          </p:cNvSpPr>
          <p:nvPr>
            <p:ph idx="1"/>
          </p:nvPr>
        </p:nvSpPr>
        <p:spPr>
          <a:xfrm>
            <a:off x="304800" y="1295400"/>
            <a:ext cx="8534400" cy="4953000"/>
          </a:xfrm>
        </p:spPr>
        <p:txBody>
          <a:bodyPr>
            <a:normAutofit lnSpcReduction="10000"/>
          </a:bodyPr>
          <a:lstStyle/>
          <a:p>
            <a:pPr marL="0" lvl="0" indent="0" algn="just">
              <a:spcAft>
                <a:spcPts val="1200"/>
              </a:spcAft>
              <a:buNone/>
            </a:pPr>
            <a:r>
              <a:rPr lang="en-GB" b="1" u="sng" dirty="0" smtClean="0">
                <a:solidFill>
                  <a:schemeClr val="tx2">
                    <a:lumMod val="60000"/>
                    <a:lumOff val="40000"/>
                  </a:schemeClr>
                </a:solidFill>
              </a:rPr>
              <a:t>WITHOUT</a:t>
            </a:r>
            <a:r>
              <a:rPr lang="en-GB" b="1" dirty="0" smtClean="0">
                <a:solidFill>
                  <a:schemeClr val="tx2">
                    <a:lumMod val="60000"/>
                    <a:lumOff val="40000"/>
                  </a:schemeClr>
                </a:solidFill>
              </a:rPr>
              <a:t> </a:t>
            </a:r>
            <a:r>
              <a:rPr lang="en-GB" b="1" dirty="0" smtClean="0">
                <a:solidFill>
                  <a:schemeClr val="tx2">
                    <a:lumMod val="60000"/>
                    <a:lumOff val="40000"/>
                  </a:schemeClr>
                </a:solidFill>
              </a:rPr>
              <a:t>any interaction with the requesting user...</a:t>
            </a:r>
          </a:p>
          <a:p>
            <a:pPr marL="0" lvl="0" indent="0" algn="just">
              <a:spcBef>
                <a:spcPts val="0"/>
              </a:spcBef>
              <a:buNone/>
            </a:pPr>
            <a:r>
              <a:rPr lang="en-GB" b="1" dirty="0" smtClean="0">
                <a:solidFill>
                  <a:schemeClr val="accent2"/>
                </a:solidFill>
              </a:rPr>
              <a:t>Flash flood in Romania, 12</a:t>
            </a:r>
            <a:r>
              <a:rPr lang="en-GB" b="1" baseline="30000" dirty="0" smtClean="0">
                <a:solidFill>
                  <a:schemeClr val="accent2"/>
                </a:solidFill>
              </a:rPr>
              <a:t>th</a:t>
            </a:r>
            <a:r>
              <a:rPr lang="en-GB" b="1" dirty="0" smtClean="0">
                <a:solidFill>
                  <a:schemeClr val="accent2"/>
                </a:solidFill>
              </a:rPr>
              <a:t> Sept 2013</a:t>
            </a:r>
          </a:p>
          <a:p>
            <a:pPr marL="887413" lvl="1" indent="-446088" algn="just">
              <a:spcAft>
                <a:spcPts val="1200"/>
              </a:spcAft>
            </a:pPr>
            <a:r>
              <a:rPr lang="en-US" b="1" dirty="0" smtClean="0">
                <a:solidFill>
                  <a:schemeClr val="accent2"/>
                </a:solidFill>
              </a:rPr>
              <a:t>WHAT: </a:t>
            </a:r>
            <a:r>
              <a:rPr lang="en-US" dirty="0" smtClean="0"/>
              <a:t>many villages flooded, some isolated (damaged and/or not accessible bridges) </a:t>
            </a:r>
            <a:endParaRPr lang="en-US" b="1" dirty="0" smtClean="0">
              <a:solidFill>
                <a:schemeClr val="accent2"/>
              </a:solidFill>
            </a:endParaRPr>
          </a:p>
          <a:p>
            <a:pPr marL="887413" lvl="1" indent="-446088" algn="just">
              <a:spcAft>
                <a:spcPts val="1200"/>
              </a:spcAft>
            </a:pPr>
            <a:r>
              <a:rPr lang="en-US" b="1" dirty="0" smtClean="0">
                <a:solidFill>
                  <a:schemeClr val="accent2"/>
                </a:solidFill>
              </a:rPr>
              <a:t>WHEN: </a:t>
            </a:r>
            <a:r>
              <a:rPr lang="en-US" dirty="0" smtClean="0"/>
              <a:t>12th September 2013 (lasted for more than 48 hours)</a:t>
            </a:r>
          </a:p>
          <a:p>
            <a:pPr marL="887413" lvl="1" indent="-446088" algn="just">
              <a:spcAft>
                <a:spcPts val="1200"/>
              </a:spcAft>
            </a:pPr>
            <a:r>
              <a:rPr lang="en-US" b="1" dirty="0" smtClean="0">
                <a:solidFill>
                  <a:schemeClr val="accent2"/>
                </a:solidFill>
              </a:rPr>
              <a:t>WHERE: </a:t>
            </a:r>
            <a:r>
              <a:rPr lang="en-US" dirty="0" smtClean="0">
                <a:solidFill>
                  <a:schemeClr val="tx1"/>
                </a:solidFill>
              </a:rPr>
              <a:t>Romania - </a:t>
            </a:r>
            <a:r>
              <a:rPr lang="en-US" dirty="0" smtClean="0"/>
              <a:t>Galati, </a:t>
            </a:r>
            <a:r>
              <a:rPr lang="en-US" dirty="0" err="1" smtClean="0"/>
              <a:t>Tulcea</a:t>
            </a:r>
            <a:r>
              <a:rPr lang="en-US" dirty="0" smtClean="0"/>
              <a:t>, </a:t>
            </a:r>
            <a:r>
              <a:rPr lang="en-US" dirty="0" err="1" smtClean="0"/>
              <a:t>Vaslui</a:t>
            </a:r>
            <a:r>
              <a:rPr lang="en-US" dirty="0" smtClean="0"/>
              <a:t>  counties; </a:t>
            </a:r>
            <a:r>
              <a:rPr lang="en-US" dirty="0" err="1" smtClean="0"/>
              <a:t>Taita</a:t>
            </a:r>
            <a:r>
              <a:rPr lang="en-US" dirty="0" smtClean="0"/>
              <a:t>, </a:t>
            </a:r>
            <a:r>
              <a:rPr lang="en-US" dirty="0" err="1" smtClean="0"/>
              <a:t>Suhu</a:t>
            </a:r>
            <a:r>
              <a:rPr lang="en-US" dirty="0" smtClean="0"/>
              <a:t>, </a:t>
            </a:r>
            <a:r>
              <a:rPr lang="en-US" dirty="0" err="1" smtClean="0"/>
              <a:t>Chineja</a:t>
            </a:r>
            <a:r>
              <a:rPr lang="en-US" dirty="0" smtClean="0"/>
              <a:t> rivers </a:t>
            </a:r>
            <a:endParaRPr lang="en-US" b="1" dirty="0" smtClean="0">
              <a:solidFill>
                <a:schemeClr val="accent2"/>
              </a:solidFill>
            </a:endParaRPr>
          </a:p>
          <a:p>
            <a:pPr marL="887413" lvl="1" indent="-446088" algn="just">
              <a:spcAft>
                <a:spcPts val="1200"/>
              </a:spcAft>
            </a:pPr>
            <a:r>
              <a:rPr lang="en-US" b="1" dirty="0" smtClean="0">
                <a:solidFill>
                  <a:schemeClr val="accent2"/>
                </a:solidFill>
              </a:rPr>
              <a:t>WHY and HOW: </a:t>
            </a:r>
            <a:r>
              <a:rPr lang="en-US" dirty="0" smtClean="0"/>
              <a:t>heavy rainfall and consequent floods</a:t>
            </a:r>
          </a:p>
          <a:p>
            <a:pPr marL="887413" lvl="1" indent="-446088" algn="just">
              <a:spcAft>
                <a:spcPts val="1200"/>
              </a:spcAft>
            </a:pPr>
            <a:r>
              <a:rPr lang="en-US" b="1" dirty="0" smtClean="0">
                <a:solidFill>
                  <a:schemeClr val="accent2"/>
                </a:solidFill>
              </a:rPr>
              <a:t>WHO: </a:t>
            </a:r>
            <a:r>
              <a:rPr lang="en-US" dirty="0" smtClean="0"/>
              <a:t>more than 1735 households have been affected by the flooding and 6901 people have been evacuated.</a:t>
            </a:r>
            <a:endParaRPr lang="en-GB" dirty="0" smtClean="0"/>
          </a:p>
        </p:txBody>
      </p:sp>
    </p:spTree>
    <p:extLst>
      <p:ext uri="{BB962C8B-B14F-4D97-AF65-F5344CB8AC3E}">
        <p14:creationId xmlns:p14="http://schemas.microsoft.com/office/powerpoint/2010/main" val="978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analysis </a:t>
            </a:r>
            <a:endParaRPr lang="en-GB" b="1" dirty="0">
              <a:solidFill>
                <a:schemeClr val="tx2">
                  <a:lumMod val="50000"/>
                </a:schemeClr>
              </a:solidFill>
            </a:endParaRPr>
          </a:p>
        </p:txBody>
      </p:sp>
      <p:sp>
        <p:nvSpPr>
          <p:cNvPr id="3" name="Content Placeholder 2"/>
          <p:cNvSpPr>
            <a:spLocks noGrp="1"/>
          </p:cNvSpPr>
          <p:nvPr>
            <p:ph idx="1"/>
          </p:nvPr>
        </p:nvSpPr>
        <p:spPr>
          <a:xfrm>
            <a:off x="306000" y="990600"/>
            <a:ext cx="8609400" cy="5638800"/>
          </a:xfrm>
        </p:spPr>
        <p:txBody>
          <a:bodyPr>
            <a:normAutofit fontScale="55000" lnSpcReduction="20000"/>
          </a:bodyPr>
          <a:lstStyle/>
          <a:p>
            <a:pPr marL="0" lvl="0" indent="0" algn="just">
              <a:spcAft>
                <a:spcPts val="1200"/>
              </a:spcAft>
              <a:buNone/>
            </a:pPr>
            <a:r>
              <a:rPr lang="en-GB" sz="4700" b="1" u="sng" dirty="0" smtClean="0">
                <a:solidFill>
                  <a:schemeClr val="tx2">
                    <a:lumMod val="60000"/>
                    <a:lumOff val="40000"/>
                  </a:schemeClr>
                </a:solidFill>
              </a:rPr>
              <a:t>WITH</a:t>
            </a:r>
            <a:r>
              <a:rPr lang="en-GB" sz="4700" b="1" dirty="0" smtClean="0">
                <a:solidFill>
                  <a:schemeClr val="tx2">
                    <a:lumMod val="60000"/>
                    <a:lumOff val="40000"/>
                  </a:schemeClr>
                </a:solidFill>
              </a:rPr>
              <a:t> interaction between </a:t>
            </a:r>
            <a:r>
              <a:rPr lang="en-GB" sz="4700" b="1" u="sng" dirty="0" smtClean="0">
                <a:solidFill>
                  <a:schemeClr val="tx2">
                    <a:lumMod val="60000"/>
                    <a:lumOff val="40000"/>
                  </a:schemeClr>
                </a:solidFill>
              </a:rPr>
              <a:t>service providers</a:t>
            </a:r>
            <a:r>
              <a:rPr lang="en-GB" sz="4700" b="1" dirty="0" smtClean="0">
                <a:solidFill>
                  <a:schemeClr val="tx2">
                    <a:lumMod val="60000"/>
                    <a:lumOff val="40000"/>
                  </a:schemeClr>
                </a:solidFill>
              </a:rPr>
              <a:t> and </a:t>
            </a:r>
            <a:r>
              <a:rPr lang="en-GB" sz="4700" b="1" u="sng" dirty="0" smtClean="0">
                <a:solidFill>
                  <a:schemeClr val="tx2">
                    <a:lumMod val="60000"/>
                    <a:lumOff val="40000"/>
                  </a:schemeClr>
                </a:solidFill>
              </a:rPr>
              <a:t>requesting users</a:t>
            </a:r>
            <a:r>
              <a:rPr lang="en-GB" sz="4700" b="1" dirty="0" smtClean="0">
                <a:solidFill>
                  <a:schemeClr val="tx2">
                    <a:lumMod val="60000"/>
                    <a:lumOff val="40000"/>
                  </a:schemeClr>
                </a:solidFill>
              </a:rPr>
              <a:t>:</a:t>
            </a:r>
          </a:p>
          <a:p>
            <a:pPr marL="266700" lvl="1" indent="-180975" algn="just">
              <a:spcAft>
                <a:spcPts val="1200"/>
              </a:spcAft>
            </a:pPr>
            <a:r>
              <a:rPr lang="en-US" sz="3400" b="1" dirty="0" smtClean="0"/>
              <a:t>WHAT: </a:t>
            </a:r>
            <a:r>
              <a:rPr lang="en-US" sz="2700" dirty="0" smtClean="0"/>
              <a:t>many villages flooded, some isolated (damaged and/or not accessible bridges)</a:t>
            </a:r>
            <a:r>
              <a:rPr lang="en-US" sz="2700" i="1" dirty="0" smtClean="0">
                <a:solidFill>
                  <a:schemeClr val="accent2"/>
                </a:solidFill>
              </a:rPr>
              <a:t>…which villages? Where are they located? What is the functionality of the infrastructures? How to reach them (accessibility)? </a:t>
            </a:r>
            <a:r>
              <a:rPr lang="en-US" sz="2700" b="1" i="1" u="sng" dirty="0" smtClean="0">
                <a:solidFill>
                  <a:schemeClr val="accent2"/>
                </a:solidFill>
              </a:rPr>
              <a:t>This are some examples of </a:t>
            </a:r>
            <a:r>
              <a:rPr lang="en-US" sz="2700" b="1" i="1" u="sng" cap="all" dirty="0" smtClean="0">
                <a:solidFill>
                  <a:schemeClr val="accent1"/>
                </a:solidFill>
              </a:rPr>
              <a:t>information needs</a:t>
            </a:r>
            <a:r>
              <a:rPr lang="en-US" sz="2700" b="1" i="1" u="sng" dirty="0" smtClean="0">
                <a:solidFill>
                  <a:schemeClr val="accent2"/>
                </a:solidFill>
              </a:rPr>
              <a:t> for which we ask the GIO EMS activation</a:t>
            </a:r>
          </a:p>
          <a:p>
            <a:pPr marL="266700" lvl="1" indent="-180975" algn="just">
              <a:spcAft>
                <a:spcPts val="1200"/>
              </a:spcAft>
            </a:pPr>
            <a:r>
              <a:rPr lang="en-US" sz="3400" b="1" dirty="0" smtClean="0"/>
              <a:t>WHEN:</a:t>
            </a:r>
            <a:r>
              <a:rPr lang="en-US" b="1" dirty="0" smtClean="0"/>
              <a:t> </a:t>
            </a:r>
            <a:r>
              <a:rPr lang="en-US" sz="2700" dirty="0" smtClean="0"/>
              <a:t>12th September 2013 (lasted for more than 48 hours)</a:t>
            </a:r>
            <a:r>
              <a:rPr lang="en-US" sz="2700" i="1" dirty="0" smtClean="0">
                <a:solidFill>
                  <a:schemeClr val="accent2"/>
                </a:solidFill>
              </a:rPr>
              <a:t>…how are the weather forecasts for the coming days? </a:t>
            </a:r>
            <a:r>
              <a:rPr lang="en-US" sz="2700" b="1" i="1" u="sng" dirty="0" smtClean="0">
                <a:solidFill>
                  <a:schemeClr val="accent2"/>
                </a:solidFill>
              </a:rPr>
              <a:t>This is an important information to be aware of, in order to agree with the service providers upon feasible products to be received </a:t>
            </a:r>
          </a:p>
          <a:p>
            <a:pPr marL="266700" lvl="1" indent="-180975" algn="just">
              <a:spcAft>
                <a:spcPts val="1200"/>
              </a:spcAft>
            </a:pPr>
            <a:r>
              <a:rPr lang="en-US" sz="3500" b="1" dirty="0" smtClean="0"/>
              <a:t>WHERE:</a:t>
            </a:r>
            <a:r>
              <a:rPr lang="en-US" b="1" dirty="0" smtClean="0"/>
              <a:t> </a:t>
            </a:r>
            <a:r>
              <a:rPr lang="en-US" sz="2700" dirty="0" smtClean="0"/>
              <a:t>Romania </a:t>
            </a:r>
            <a:r>
              <a:rPr lang="en-US" sz="2700" dirty="0" smtClean="0">
                <a:solidFill>
                  <a:schemeClr val="tx1"/>
                </a:solidFill>
              </a:rPr>
              <a:t>- </a:t>
            </a:r>
            <a:r>
              <a:rPr lang="en-US" sz="2700" dirty="0" smtClean="0"/>
              <a:t>Galati, </a:t>
            </a:r>
            <a:r>
              <a:rPr lang="en-US" sz="2700" dirty="0" err="1" smtClean="0"/>
              <a:t>Tulcea</a:t>
            </a:r>
            <a:r>
              <a:rPr lang="en-US" sz="2700" dirty="0" smtClean="0"/>
              <a:t>, </a:t>
            </a:r>
            <a:r>
              <a:rPr lang="en-US" sz="2700" dirty="0" err="1" smtClean="0"/>
              <a:t>Vaslui</a:t>
            </a:r>
            <a:r>
              <a:rPr lang="en-US" sz="2700" dirty="0" smtClean="0"/>
              <a:t>  counties; </a:t>
            </a:r>
            <a:r>
              <a:rPr lang="en-US" sz="2700" dirty="0" err="1" smtClean="0"/>
              <a:t>Taita</a:t>
            </a:r>
            <a:r>
              <a:rPr lang="en-US" sz="2700" dirty="0" smtClean="0"/>
              <a:t>, </a:t>
            </a:r>
            <a:r>
              <a:rPr lang="en-US" sz="2700" dirty="0" err="1" smtClean="0"/>
              <a:t>Suhu</a:t>
            </a:r>
            <a:r>
              <a:rPr lang="en-US" sz="2700" dirty="0" smtClean="0"/>
              <a:t>, </a:t>
            </a:r>
            <a:r>
              <a:rPr lang="en-US" sz="2700" dirty="0" err="1" smtClean="0"/>
              <a:t>Chineja</a:t>
            </a:r>
            <a:r>
              <a:rPr lang="en-US" sz="2700" dirty="0" smtClean="0"/>
              <a:t> rivers</a:t>
            </a:r>
            <a:r>
              <a:rPr lang="en-US" sz="2700" i="1" dirty="0" smtClean="0">
                <a:solidFill>
                  <a:schemeClr val="accent2"/>
                </a:solidFill>
              </a:rPr>
              <a:t>…which villages are located along the mentioned rivers?</a:t>
            </a:r>
            <a:r>
              <a:rPr lang="en-US" sz="2700" dirty="0" smtClean="0"/>
              <a:t> </a:t>
            </a:r>
            <a:r>
              <a:rPr lang="en-US" sz="2700" b="1" i="1" u="sng" dirty="0" smtClean="0">
                <a:solidFill>
                  <a:schemeClr val="accent2"/>
                </a:solidFill>
              </a:rPr>
              <a:t>This is the crucial information for the AOIs selection! </a:t>
            </a:r>
          </a:p>
          <a:p>
            <a:pPr marL="266700" lvl="1" indent="-180975" algn="just">
              <a:spcAft>
                <a:spcPts val="1200"/>
              </a:spcAft>
            </a:pPr>
            <a:r>
              <a:rPr lang="en-US" sz="3500" b="1" dirty="0" smtClean="0"/>
              <a:t>WHY and HOW: </a:t>
            </a:r>
            <a:r>
              <a:rPr lang="en-US" sz="2700" dirty="0" smtClean="0"/>
              <a:t>heavy rainfall and consequent floods</a:t>
            </a:r>
            <a:r>
              <a:rPr lang="en-US" sz="2700" i="1" dirty="0" smtClean="0">
                <a:solidFill>
                  <a:schemeClr val="accent2"/>
                </a:solidFill>
              </a:rPr>
              <a:t>…besides floods along the mentioned rivers, could we expect other secondary effects of the heavy rainfalls? For example, are the mentioned rivers tributaries of other? If so, where are the junctions located? In the surroundings, are there areas prone to landslides?</a:t>
            </a:r>
            <a:r>
              <a:rPr lang="en-US" sz="2700" dirty="0" smtClean="0"/>
              <a:t> </a:t>
            </a:r>
            <a:r>
              <a:rPr lang="en-US" sz="2700" b="1" i="1" u="sng" dirty="0" smtClean="0">
                <a:solidFill>
                  <a:schemeClr val="accent2"/>
                </a:solidFill>
              </a:rPr>
              <a:t>All these reflections help to plan a proper and effective acquisition of satellite images, taking into account possible evolution of the on going event!</a:t>
            </a:r>
          </a:p>
          <a:p>
            <a:pPr marL="266700" lvl="1" indent="-180975" algn="just">
              <a:spcAft>
                <a:spcPts val="1200"/>
              </a:spcAft>
            </a:pPr>
            <a:r>
              <a:rPr lang="en-US" sz="3500" b="1" dirty="0" smtClean="0"/>
              <a:t>WHO: </a:t>
            </a:r>
            <a:r>
              <a:rPr lang="en-US" sz="2700" dirty="0" smtClean="0"/>
              <a:t>more than 1735 households have been affected by the flooding and 6901 people have been evacuated. </a:t>
            </a:r>
            <a:r>
              <a:rPr lang="en-US" sz="2700" i="1" dirty="0" smtClean="0">
                <a:solidFill>
                  <a:schemeClr val="accent2"/>
                </a:solidFill>
              </a:rPr>
              <a:t>Which are the houses evacuated? Where are they located? Where could we safely accommodate the population evacuated? Tents camps? Buildings still functional? How are their accessibility conditions? </a:t>
            </a:r>
            <a:r>
              <a:rPr lang="en-US" sz="2700" b="1" i="1" u="sng" dirty="0" smtClean="0">
                <a:solidFill>
                  <a:schemeClr val="accent2"/>
                </a:solidFill>
              </a:rPr>
              <a:t>This are other examples of </a:t>
            </a:r>
            <a:r>
              <a:rPr lang="en-US" sz="2700" b="1" i="1" u="sng" cap="all" dirty="0" smtClean="0">
                <a:solidFill>
                  <a:schemeClr val="accent1"/>
                </a:solidFill>
              </a:rPr>
              <a:t>information needs </a:t>
            </a:r>
            <a:r>
              <a:rPr lang="en-US" sz="2700" b="1" i="1" u="sng" dirty="0" smtClean="0">
                <a:solidFill>
                  <a:schemeClr val="accent2"/>
                </a:solidFill>
              </a:rPr>
              <a:t>which might be satisfied by the GIO EMS products! </a:t>
            </a:r>
            <a:endParaRPr lang="en-GB" sz="2700" b="1" i="1" u="sng" dirty="0" smtClean="0">
              <a:solidFill>
                <a:schemeClr val="accent2"/>
              </a:solidFill>
            </a:endParaRPr>
          </a:p>
        </p:txBody>
      </p:sp>
    </p:spTree>
    <p:extLst>
      <p:ext uri="{BB962C8B-B14F-4D97-AF65-F5344CB8AC3E}">
        <p14:creationId xmlns:p14="http://schemas.microsoft.com/office/powerpoint/2010/main" val="978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Interest (AOIs) selection</a:t>
            </a:r>
            <a:endParaRPr lang="en-GB" b="1" dirty="0">
              <a:solidFill>
                <a:schemeClr val="tx2">
                  <a:lumMod val="50000"/>
                </a:schemeClr>
              </a:solidFill>
            </a:endParaRPr>
          </a:p>
        </p:txBody>
      </p:sp>
      <p:grpSp>
        <p:nvGrpSpPr>
          <p:cNvPr id="14" name="Gruppo 13"/>
          <p:cNvGrpSpPr/>
          <p:nvPr/>
        </p:nvGrpSpPr>
        <p:grpSpPr>
          <a:xfrm>
            <a:off x="228600" y="1219200"/>
            <a:ext cx="8610600" cy="4572000"/>
            <a:chOff x="228600" y="1752600"/>
            <a:chExt cx="8610600" cy="4572000"/>
          </a:xfrm>
        </p:grpSpPr>
        <p:grpSp>
          <p:nvGrpSpPr>
            <p:cNvPr id="13" name="Gruppo 12"/>
            <p:cNvGrpSpPr/>
            <p:nvPr/>
          </p:nvGrpSpPr>
          <p:grpSpPr>
            <a:xfrm>
              <a:off x="228600" y="1752600"/>
              <a:ext cx="5852160" cy="4572000"/>
              <a:chOff x="228600" y="1752600"/>
              <a:chExt cx="5852160" cy="4572000"/>
            </a:xfrm>
          </p:grpSpPr>
          <p:pic>
            <p:nvPicPr>
              <p:cNvPr id="1026" name="Picture 2"/>
              <p:cNvPicPr>
                <a:picLocks noChangeAspect="1" noChangeArrowheads="1"/>
              </p:cNvPicPr>
              <p:nvPr/>
            </p:nvPicPr>
            <p:blipFill>
              <a:blip r:embed="rId3" cstate="print"/>
              <a:srcRect/>
              <a:stretch>
                <a:fillRect/>
              </a:stretch>
            </p:blipFill>
            <p:spPr bwMode="auto">
              <a:xfrm>
                <a:off x="228600" y="1752600"/>
                <a:ext cx="5852160" cy="4572000"/>
              </a:xfrm>
              <a:prstGeom prst="rect">
                <a:avLst/>
              </a:prstGeom>
              <a:ln>
                <a:noFill/>
              </a:ln>
              <a:effectLst>
                <a:outerShdw blurRad="292100" dist="139700" dir="2700000" algn="tl" rotWithShape="0">
                  <a:srgbClr val="333333">
                    <a:alpha val="65000"/>
                  </a:srgbClr>
                </a:outerShdw>
              </a:effectLst>
            </p:spPr>
          </p:pic>
          <p:sp>
            <p:nvSpPr>
              <p:cNvPr id="12" name="Figura a mano libera 11"/>
              <p:cNvSpPr/>
              <p:nvPr/>
            </p:nvSpPr>
            <p:spPr>
              <a:xfrm>
                <a:off x="1352550" y="2676525"/>
                <a:ext cx="3800475" cy="2714625"/>
              </a:xfrm>
              <a:custGeom>
                <a:avLst/>
                <a:gdLst>
                  <a:gd name="connsiteX0" fmla="*/ 552450 w 3800475"/>
                  <a:gd name="connsiteY0" fmla="*/ 0 h 2714625"/>
                  <a:gd name="connsiteX1" fmla="*/ 685800 w 3800475"/>
                  <a:gd name="connsiteY1" fmla="*/ 85725 h 2714625"/>
                  <a:gd name="connsiteX2" fmla="*/ 676275 w 3800475"/>
                  <a:gd name="connsiteY2" fmla="*/ 209550 h 2714625"/>
                  <a:gd name="connsiteX3" fmla="*/ 790575 w 3800475"/>
                  <a:gd name="connsiteY3" fmla="*/ 447675 h 2714625"/>
                  <a:gd name="connsiteX4" fmla="*/ 1285875 w 3800475"/>
                  <a:gd name="connsiteY4" fmla="*/ 742950 h 2714625"/>
                  <a:gd name="connsiteX5" fmla="*/ 1428750 w 3800475"/>
                  <a:gd name="connsiteY5" fmla="*/ 752475 h 2714625"/>
                  <a:gd name="connsiteX6" fmla="*/ 1619250 w 3800475"/>
                  <a:gd name="connsiteY6" fmla="*/ 847725 h 2714625"/>
                  <a:gd name="connsiteX7" fmla="*/ 1809750 w 3800475"/>
                  <a:gd name="connsiteY7" fmla="*/ 781050 h 2714625"/>
                  <a:gd name="connsiteX8" fmla="*/ 1704975 w 3800475"/>
                  <a:gd name="connsiteY8" fmla="*/ 647700 h 2714625"/>
                  <a:gd name="connsiteX9" fmla="*/ 1838325 w 3800475"/>
                  <a:gd name="connsiteY9" fmla="*/ 581025 h 2714625"/>
                  <a:gd name="connsiteX10" fmla="*/ 1752600 w 3800475"/>
                  <a:gd name="connsiteY10" fmla="*/ 504825 h 2714625"/>
                  <a:gd name="connsiteX11" fmla="*/ 1885950 w 3800475"/>
                  <a:gd name="connsiteY11" fmla="*/ 466725 h 2714625"/>
                  <a:gd name="connsiteX12" fmla="*/ 1952625 w 3800475"/>
                  <a:gd name="connsiteY12" fmla="*/ 552450 h 2714625"/>
                  <a:gd name="connsiteX13" fmla="*/ 2095500 w 3800475"/>
                  <a:gd name="connsiteY13" fmla="*/ 666750 h 2714625"/>
                  <a:gd name="connsiteX14" fmla="*/ 2162175 w 3800475"/>
                  <a:gd name="connsiteY14" fmla="*/ 666750 h 2714625"/>
                  <a:gd name="connsiteX15" fmla="*/ 2200275 w 3800475"/>
                  <a:gd name="connsiteY15" fmla="*/ 504825 h 2714625"/>
                  <a:gd name="connsiteX16" fmla="*/ 2657475 w 3800475"/>
                  <a:gd name="connsiteY16" fmla="*/ 333375 h 2714625"/>
                  <a:gd name="connsiteX17" fmla="*/ 2819400 w 3800475"/>
                  <a:gd name="connsiteY17" fmla="*/ 228600 h 2714625"/>
                  <a:gd name="connsiteX18" fmla="*/ 2952750 w 3800475"/>
                  <a:gd name="connsiteY18" fmla="*/ 247650 h 2714625"/>
                  <a:gd name="connsiteX19" fmla="*/ 3019425 w 3800475"/>
                  <a:gd name="connsiteY19" fmla="*/ 190500 h 2714625"/>
                  <a:gd name="connsiteX20" fmla="*/ 3105150 w 3800475"/>
                  <a:gd name="connsiteY20" fmla="*/ 228600 h 2714625"/>
                  <a:gd name="connsiteX21" fmla="*/ 3267075 w 3800475"/>
                  <a:gd name="connsiteY21" fmla="*/ 209550 h 2714625"/>
                  <a:gd name="connsiteX22" fmla="*/ 3486150 w 3800475"/>
                  <a:gd name="connsiteY22" fmla="*/ 323850 h 2714625"/>
                  <a:gd name="connsiteX23" fmla="*/ 3638550 w 3800475"/>
                  <a:gd name="connsiteY23" fmla="*/ 390525 h 2714625"/>
                  <a:gd name="connsiteX24" fmla="*/ 3771900 w 3800475"/>
                  <a:gd name="connsiteY24" fmla="*/ 600075 h 2714625"/>
                  <a:gd name="connsiteX25" fmla="*/ 3771900 w 3800475"/>
                  <a:gd name="connsiteY25" fmla="*/ 847725 h 2714625"/>
                  <a:gd name="connsiteX26" fmla="*/ 3790950 w 3800475"/>
                  <a:gd name="connsiteY26" fmla="*/ 952500 h 2714625"/>
                  <a:gd name="connsiteX27" fmla="*/ 3686175 w 3800475"/>
                  <a:gd name="connsiteY27" fmla="*/ 904875 h 2714625"/>
                  <a:gd name="connsiteX28" fmla="*/ 3724275 w 3800475"/>
                  <a:gd name="connsiteY28" fmla="*/ 1123950 h 2714625"/>
                  <a:gd name="connsiteX29" fmla="*/ 3800475 w 3800475"/>
                  <a:gd name="connsiteY29" fmla="*/ 1114425 h 2714625"/>
                  <a:gd name="connsiteX30" fmla="*/ 3733800 w 3800475"/>
                  <a:gd name="connsiteY30" fmla="*/ 1524000 h 2714625"/>
                  <a:gd name="connsiteX31" fmla="*/ 3619500 w 3800475"/>
                  <a:gd name="connsiteY31" fmla="*/ 1952625 h 2714625"/>
                  <a:gd name="connsiteX32" fmla="*/ 3581400 w 3800475"/>
                  <a:gd name="connsiteY32" fmla="*/ 2114550 h 2714625"/>
                  <a:gd name="connsiteX33" fmla="*/ 3486150 w 3800475"/>
                  <a:gd name="connsiteY33" fmla="*/ 2190750 h 2714625"/>
                  <a:gd name="connsiteX34" fmla="*/ 3190875 w 3800475"/>
                  <a:gd name="connsiteY34" fmla="*/ 2190750 h 2714625"/>
                  <a:gd name="connsiteX35" fmla="*/ 2724150 w 3800475"/>
                  <a:gd name="connsiteY35" fmla="*/ 2228850 h 2714625"/>
                  <a:gd name="connsiteX36" fmla="*/ 2400300 w 3800475"/>
                  <a:gd name="connsiteY36" fmla="*/ 2381250 h 2714625"/>
                  <a:gd name="connsiteX37" fmla="*/ 2181225 w 3800475"/>
                  <a:gd name="connsiteY37" fmla="*/ 2619375 h 2714625"/>
                  <a:gd name="connsiteX38" fmla="*/ 2095500 w 3800475"/>
                  <a:gd name="connsiteY38" fmla="*/ 2714625 h 2714625"/>
                  <a:gd name="connsiteX39" fmla="*/ 1657350 w 3800475"/>
                  <a:gd name="connsiteY39" fmla="*/ 2686050 h 2714625"/>
                  <a:gd name="connsiteX40" fmla="*/ 1524000 w 3800475"/>
                  <a:gd name="connsiteY40" fmla="*/ 2619375 h 2714625"/>
                  <a:gd name="connsiteX41" fmla="*/ 1314450 w 3800475"/>
                  <a:gd name="connsiteY41" fmla="*/ 2619375 h 2714625"/>
                  <a:gd name="connsiteX42" fmla="*/ 1304925 w 3800475"/>
                  <a:gd name="connsiteY42" fmla="*/ 2676525 h 2714625"/>
                  <a:gd name="connsiteX43" fmla="*/ 1228725 w 3800475"/>
                  <a:gd name="connsiteY43" fmla="*/ 2533650 h 2714625"/>
                  <a:gd name="connsiteX44" fmla="*/ 1152525 w 3800475"/>
                  <a:gd name="connsiteY44" fmla="*/ 2647950 h 2714625"/>
                  <a:gd name="connsiteX45" fmla="*/ 981075 w 3800475"/>
                  <a:gd name="connsiteY45" fmla="*/ 2657475 h 2714625"/>
                  <a:gd name="connsiteX46" fmla="*/ 1047750 w 3800475"/>
                  <a:gd name="connsiteY46" fmla="*/ 2476500 h 2714625"/>
                  <a:gd name="connsiteX47" fmla="*/ 962025 w 3800475"/>
                  <a:gd name="connsiteY47" fmla="*/ 2466975 h 2714625"/>
                  <a:gd name="connsiteX48" fmla="*/ 838200 w 3800475"/>
                  <a:gd name="connsiteY48" fmla="*/ 2657475 h 2714625"/>
                  <a:gd name="connsiteX49" fmla="*/ 790575 w 3800475"/>
                  <a:gd name="connsiteY49" fmla="*/ 2638425 h 2714625"/>
                  <a:gd name="connsiteX50" fmla="*/ 742950 w 3800475"/>
                  <a:gd name="connsiteY50" fmla="*/ 2562225 h 2714625"/>
                  <a:gd name="connsiteX51" fmla="*/ 762000 w 3800475"/>
                  <a:gd name="connsiteY51" fmla="*/ 2505075 h 2714625"/>
                  <a:gd name="connsiteX52" fmla="*/ 657225 w 3800475"/>
                  <a:gd name="connsiteY52" fmla="*/ 2505075 h 2714625"/>
                  <a:gd name="connsiteX53" fmla="*/ 628650 w 3800475"/>
                  <a:gd name="connsiteY53" fmla="*/ 2428875 h 2714625"/>
                  <a:gd name="connsiteX54" fmla="*/ 447675 w 3800475"/>
                  <a:gd name="connsiteY54" fmla="*/ 2209800 h 2714625"/>
                  <a:gd name="connsiteX55" fmla="*/ 314325 w 3800475"/>
                  <a:gd name="connsiteY55" fmla="*/ 2257425 h 2714625"/>
                  <a:gd name="connsiteX56" fmla="*/ 323850 w 3800475"/>
                  <a:gd name="connsiteY56" fmla="*/ 2105025 h 2714625"/>
                  <a:gd name="connsiteX57" fmla="*/ 114300 w 3800475"/>
                  <a:gd name="connsiteY57" fmla="*/ 2057400 h 2714625"/>
                  <a:gd name="connsiteX58" fmla="*/ 228600 w 3800475"/>
                  <a:gd name="connsiteY58" fmla="*/ 1800225 h 2714625"/>
                  <a:gd name="connsiteX59" fmla="*/ 209550 w 3800475"/>
                  <a:gd name="connsiteY59" fmla="*/ 1685925 h 2714625"/>
                  <a:gd name="connsiteX60" fmla="*/ 285750 w 3800475"/>
                  <a:gd name="connsiteY60" fmla="*/ 1571625 h 2714625"/>
                  <a:gd name="connsiteX61" fmla="*/ 238125 w 3800475"/>
                  <a:gd name="connsiteY61" fmla="*/ 1447800 h 2714625"/>
                  <a:gd name="connsiteX62" fmla="*/ 285750 w 3800475"/>
                  <a:gd name="connsiteY62" fmla="*/ 1381125 h 2714625"/>
                  <a:gd name="connsiteX63" fmla="*/ 285750 w 3800475"/>
                  <a:gd name="connsiteY63" fmla="*/ 1209675 h 2714625"/>
                  <a:gd name="connsiteX64" fmla="*/ 390525 w 3800475"/>
                  <a:gd name="connsiteY64" fmla="*/ 1133475 h 2714625"/>
                  <a:gd name="connsiteX65" fmla="*/ 361950 w 3800475"/>
                  <a:gd name="connsiteY65" fmla="*/ 1085850 h 2714625"/>
                  <a:gd name="connsiteX66" fmla="*/ 400050 w 3800475"/>
                  <a:gd name="connsiteY66" fmla="*/ 1019175 h 2714625"/>
                  <a:gd name="connsiteX67" fmla="*/ 228600 w 3800475"/>
                  <a:gd name="connsiteY67" fmla="*/ 857250 h 2714625"/>
                  <a:gd name="connsiteX68" fmla="*/ 304800 w 3800475"/>
                  <a:gd name="connsiteY68" fmla="*/ 714375 h 2714625"/>
                  <a:gd name="connsiteX69" fmla="*/ 257175 w 3800475"/>
                  <a:gd name="connsiteY69" fmla="*/ 666750 h 2714625"/>
                  <a:gd name="connsiteX70" fmla="*/ 171450 w 3800475"/>
                  <a:gd name="connsiteY70" fmla="*/ 714375 h 2714625"/>
                  <a:gd name="connsiteX71" fmla="*/ 0 w 3800475"/>
                  <a:gd name="connsiteY71" fmla="*/ 514350 h 2714625"/>
                  <a:gd name="connsiteX72" fmla="*/ 95250 w 3800475"/>
                  <a:gd name="connsiteY72" fmla="*/ 180975 h 2714625"/>
                  <a:gd name="connsiteX73" fmla="*/ 219075 w 3800475"/>
                  <a:gd name="connsiteY73" fmla="*/ 104775 h 2714625"/>
                  <a:gd name="connsiteX74" fmla="*/ 371475 w 3800475"/>
                  <a:gd name="connsiteY74" fmla="*/ 114300 h 2714625"/>
                  <a:gd name="connsiteX75" fmla="*/ 419100 w 3800475"/>
                  <a:gd name="connsiteY75" fmla="*/ 180975 h 2714625"/>
                  <a:gd name="connsiteX76" fmla="*/ 476250 w 3800475"/>
                  <a:gd name="connsiteY76" fmla="*/ 190500 h 2714625"/>
                  <a:gd name="connsiteX77" fmla="*/ 542925 w 3800475"/>
                  <a:gd name="connsiteY77" fmla="*/ 114300 h 2714625"/>
                  <a:gd name="connsiteX78" fmla="*/ 552450 w 3800475"/>
                  <a:gd name="connsiteY78" fmla="*/ 0 h 271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00475" h="2714625">
                    <a:moveTo>
                      <a:pt x="552450" y="0"/>
                    </a:moveTo>
                    <a:lnTo>
                      <a:pt x="685800" y="85725"/>
                    </a:lnTo>
                    <a:lnTo>
                      <a:pt x="676275" y="209550"/>
                    </a:lnTo>
                    <a:lnTo>
                      <a:pt x="790575" y="447675"/>
                    </a:lnTo>
                    <a:lnTo>
                      <a:pt x="1285875" y="742950"/>
                    </a:lnTo>
                    <a:lnTo>
                      <a:pt x="1428750" y="752475"/>
                    </a:lnTo>
                    <a:lnTo>
                      <a:pt x="1619250" y="847725"/>
                    </a:lnTo>
                    <a:lnTo>
                      <a:pt x="1809750" y="781050"/>
                    </a:lnTo>
                    <a:lnTo>
                      <a:pt x="1704975" y="647700"/>
                    </a:lnTo>
                    <a:lnTo>
                      <a:pt x="1838325" y="581025"/>
                    </a:lnTo>
                    <a:lnTo>
                      <a:pt x="1752600" y="504825"/>
                    </a:lnTo>
                    <a:lnTo>
                      <a:pt x="1885950" y="466725"/>
                    </a:lnTo>
                    <a:lnTo>
                      <a:pt x="1952625" y="552450"/>
                    </a:lnTo>
                    <a:lnTo>
                      <a:pt x="2095500" y="666750"/>
                    </a:lnTo>
                    <a:lnTo>
                      <a:pt x="2162175" y="666750"/>
                    </a:lnTo>
                    <a:lnTo>
                      <a:pt x="2200275" y="504825"/>
                    </a:lnTo>
                    <a:lnTo>
                      <a:pt x="2657475" y="333375"/>
                    </a:lnTo>
                    <a:lnTo>
                      <a:pt x="2819400" y="228600"/>
                    </a:lnTo>
                    <a:lnTo>
                      <a:pt x="2952750" y="247650"/>
                    </a:lnTo>
                    <a:lnTo>
                      <a:pt x="3019425" y="190500"/>
                    </a:lnTo>
                    <a:lnTo>
                      <a:pt x="3105150" y="228600"/>
                    </a:lnTo>
                    <a:lnTo>
                      <a:pt x="3267075" y="209550"/>
                    </a:lnTo>
                    <a:lnTo>
                      <a:pt x="3486150" y="323850"/>
                    </a:lnTo>
                    <a:lnTo>
                      <a:pt x="3638550" y="390525"/>
                    </a:lnTo>
                    <a:lnTo>
                      <a:pt x="3771900" y="600075"/>
                    </a:lnTo>
                    <a:lnTo>
                      <a:pt x="3771900" y="847725"/>
                    </a:lnTo>
                    <a:lnTo>
                      <a:pt x="3790950" y="952500"/>
                    </a:lnTo>
                    <a:lnTo>
                      <a:pt x="3686175" y="904875"/>
                    </a:lnTo>
                    <a:lnTo>
                      <a:pt x="3724275" y="1123950"/>
                    </a:lnTo>
                    <a:lnTo>
                      <a:pt x="3800475" y="1114425"/>
                    </a:lnTo>
                    <a:lnTo>
                      <a:pt x="3733800" y="1524000"/>
                    </a:lnTo>
                    <a:lnTo>
                      <a:pt x="3619500" y="1952625"/>
                    </a:lnTo>
                    <a:lnTo>
                      <a:pt x="3581400" y="2114550"/>
                    </a:lnTo>
                    <a:lnTo>
                      <a:pt x="3486150" y="2190750"/>
                    </a:lnTo>
                    <a:lnTo>
                      <a:pt x="3190875" y="2190750"/>
                    </a:lnTo>
                    <a:lnTo>
                      <a:pt x="2724150" y="2228850"/>
                    </a:lnTo>
                    <a:lnTo>
                      <a:pt x="2400300" y="2381250"/>
                    </a:lnTo>
                    <a:lnTo>
                      <a:pt x="2181225" y="2619375"/>
                    </a:lnTo>
                    <a:lnTo>
                      <a:pt x="2095500" y="2714625"/>
                    </a:lnTo>
                    <a:lnTo>
                      <a:pt x="1657350" y="2686050"/>
                    </a:lnTo>
                    <a:lnTo>
                      <a:pt x="1524000" y="2619375"/>
                    </a:lnTo>
                    <a:lnTo>
                      <a:pt x="1314450" y="2619375"/>
                    </a:lnTo>
                    <a:lnTo>
                      <a:pt x="1304925" y="2676525"/>
                    </a:lnTo>
                    <a:lnTo>
                      <a:pt x="1228725" y="2533650"/>
                    </a:lnTo>
                    <a:lnTo>
                      <a:pt x="1152525" y="2647950"/>
                    </a:lnTo>
                    <a:lnTo>
                      <a:pt x="981075" y="2657475"/>
                    </a:lnTo>
                    <a:lnTo>
                      <a:pt x="1047750" y="2476500"/>
                    </a:lnTo>
                    <a:lnTo>
                      <a:pt x="962025" y="2466975"/>
                    </a:lnTo>
                    <a:lnTo>
                      <a:pt x="838200" y="2657475"/>
                    </a:lnTo>
                    <a:lnTo>
                      <a:pt x="790575" y="2638425"/>
                    </a:lnTo>
                    <a:lnTo>
                      <a:pt x="742950" y="2562225"/>
                    </a:lnTo>
                    <a:lnTo>
                      <a:pt x="762000" y="2505075"/>
                    </a:lnTo>
                    <a:lnTo>
                      <a:pt x="657225" y="2505075"/>
                    </a:lnTo>
                    <a:lnTo>
                      <a:pt x="628650" y="2428875"/>
                    </a:lnTo>
                    <a:lnTo>
                      <a:pt x="447675" y="2209800"/>
                    </a:lnTo>
                    <a:lnTo>
                      <a:pt x="314325" y="2257425"/>
                    </a:lnTo>
                    <a:lnTo>
                      <a:pt x="323850" y="2105025"/>
                    </a:lnTo>
                    <a:lnTo>
                      <a:pt x="114300" y="2057400"/>
                    </a:lnTo>
                    <a:lnTo>
                      <a:pt x="228600" y="1800225"/>
                    </a:lnTo>
                    <a:lnTo>
                      <a:pt x="209550" y="1685925"/>
                    </a:lnTo>
                    <a:lnTo>
                      <a:pt x="285750" y="1571625"/>
                    </a:lnTo>
                    <a:lnTo>
                      <a:pt x="238125" y="1447800"/>
                    </a:lnTo>
                    <a:lnTo>
                      <a:pt x="285750" y="1381125"/>
                    </a:lnTo>
                    <a:lnTo>
                      <a:pt x="285750" y="1209675"/>
                    </a:lnTo>
                    <a:lnTo>
                      <a:pt x="390525" y="1133475"/>
                    </a:lnTo>
                    <a:lnTo>
                      <a:pt x="361950" y="1085850"/>
                    </a:lnTo>
                    <a:lnTo>
                      <a:pt x="400050" y="1019175"/>
                    </a:lnTo>
                    <a:lnTo>
                      <a:pt x="228600" y="857250"/>
                    </a:lnTo>
                    <a:lnTo>
                      <a:pt x="304800" y="714375"/>
                    </a:lnTo>
                    <a:lnTo>
                      <a:pt x="257175" y="666750"/>
                    </a:lnTo>
                    <a:lnTo>
                      <a:pt x="171450" y="714375"/>
                    </a:lnTo>
                    <a:lnTo>
                      <a:pt x="0" y="514350"/>
                    </a:lnTo>
                    <a:lnTo>
                      <a:pt x="95250" y="180975"/>
                    </a:lnTo>
                    <a:lnTo>
                      <a:pt x="219075" y="104775"/>
                    </a:lnTo>
                    <a:lnTo>
                      <a:pt x="371475" y="114300"/>
                    </a:lnTo>
                    <a:lnTo>
                      <a:pt x="419100" y="180975"/>
                    </a:lnTo>
                    <a:lnTo>
                      <a:pt x="476250" y="190500"/>
                    </a:lnTo>
                    <a:lnTo>
                      <a:pt x="542925" y="114300"/>
                    </a:lnTo>
                    <a:lnTo>
                      <a:pt x="552450" y="0"/>
                    </a:lnTo>
                    <a:close/>
                  </a:path>
                </a:pathLst>
              </a:cu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CasellaDiTesto 4"/>
            <p:cNvSpPr txBox="1"/>
            <p:nvPr/>
          </p:nvSpPr>
          <p:spPr>
            <a:xfrm>
              <a:off x="6400800" y="1828800"/>
              <a:ext cx="2438400" cy="430887"/>
            </a:xfrm>
            <a:prstGeom prst="rect">
              <a:avLst/>
            </a:prstGeom>
            <a:noFill/>
          </p:spPr>
          <p:txBody>
            <a:bodyPr wrap="square" rtlCol="0">
              <a:spAutoFit/>
            </a:bodyPr>
            <a:lstStyle/>
            <a:p>
              <a:r>
                <a:rPr lang="it-IT" sz="2200" b="1" dirty="0" err="1" smtClean="0">
                  <a:solidFill>
                    <a:schemeClr val="tx2">
                      <a:lumMod val="60000"/>
                      <a:lumOff val="40000"/>
                    </a:schemeClr>
                  </a:solidFill>
                </a:rPr>
                <a:t>Tulcea</a:t>
              </a:r>
              <a:r>
                <a:rPr lang="it-IT" sz="2200" b="1" dirty="0" smtClean="0">
                  <a:solidFill>
                    <a:schemeClr val="tx2">
                      <a:lumMod val="60000"/>
                      <a:lumOff val="40000"/>
                    </a:schemeClr>
                  </a:solidFill>
                </a:rPr>
                <a:t> </a:t>
              </a:r>
              <a:r>
                <a:rPr lang="it-IT" sz="2200" b="1" dirty="0" err="1" smtClean="0">
                  <a:solidFill>
                    <a:schemeClr val="tx2">
                      <a:lumMod val="60000"/>
                      <a:lumOff val="40000"/>
                    </a:schemeClr>
                  </a:solidFill>
                </a:rPr>
                <a:t>county</a:t>
              </a:r>
              <a:endParaRPr lang="it-IT" sz="2200" b="1" dirty="0" smtClean="0">
                <a:solidFill>
                  <a:schemeClr val="tx2">
                    <a:lumMod val="60000"/>
                    <a:lumOff val="40000"/>
                  </a:schemeClr>
                </a:solidFill>
              </a:endParaRPr>
            </a:p>
          </p:txBody>
        </p:sp>
      </p:grpSp>
      <p:grpSp>
        <p:nvGrpSpPr>
          <p:cNvPr id="9" name="Gruppo 8"/>
          <p:cNvGrpSpPr/>
          <p:nvPr/>
        </p:nvGrpSpPr>
        <p:grpSpPr>
          <a:xfrm>
            <a:off x="381000" y="1359694"/>
            <a:ext cx="8458200" cy="4583906"/>
            <a:chOff x="381000" y="1893094"/>
            <a:chExt cx="8458200" cy="4583906"/>
          </a:xfrm>
        </p:grpSpPr>
        <p:pic>
          <p:nvPicPr>
            <p:cNvPr id="1028" name="Picture 4"/>
            <p:cNvPicPr>
              <a:picLocks noChangeAspect="1" noChangeArrowheads="1"/>
            </p:cNvPicPr>
            <p:nvPr/>
          </p:nvPicPr>
          <p:blipFill>
            <a:blip r:embed="rId4" cstate="print"/>
            <a:srcRect/>
            <a:stretch>
              <a:fillRect/>
            </a:stretch>
          </p:blipFill>
          <p:spPr bwMode="auto">
            <a:xfrm>
              <a:off x="381000" y="1893094"/>
              <a:ext cx="5867400" cy="4583906"/>
            </a:xfrm>
            <a:prstGeom prst="rect">
              <a:avLst/>
            </a:prstGeom>
            <a:ln>
              <a:noFill/>
            </a:ln>
            <a:effectLst>
              <a:outerShdw blurRad="292100" dist="139700" dir="2700000" algn="tl" rotWithShape="0">
                <a:srgbClr val="333333">
                  <a:alpha val="65000"/>
                </a:srgbClr>
              </a:outerShdw>
            </a:effectLst>
          </p:spPr>
        </p:pic>
        <p:sp>
          <p:nvSpPr>
            <p:cNvPr id="8" name="CasellaDiTesto 7"/>
            <p:cNvSpPr txBox="1"/>
            <p:nvPr/>
          </p:nvSpPr>
          <p:spPr>
            <a:xfrm>
              <a:off x="6400800" y="2277070"/>
              <a:ext cx="2438400" cy="923330"/>
            </a:xfrm>
            <a:prstGeom prst="rect">
              <a:avLst/>
            </a:prstGeom>
            <a:noFill/>
          </p:spPr>
          <p:txBody>
            <a:bodyPr wrap="square" rtlCol="0">
              <a:spAutoFit/>
            </a:bodyPr>
            <a:lstStyle/>
            <a:p>
              <a:r>
                <a:rPr lang="it-IT" dirty="0" err="1" smtClean="0">
                  <a:solidFill>
                    <a:schemeClr val="tx2">
                      <a:lumMod val="50000"/>
                    </a:schemeClr>
                  </a:solidFill>
                </a:rPr>
                <a:t>About</a:t>
              </a:r>
              <a:r>
                <a:rPr lang="it-IT" dirty="0" smtClean="0">
                  <a:solidFill>
                    <a:schemeClr val="tx2">
                      <a:lumMod val="50000"/>
                    </a:schemeClr>
                  </a:solidFill>
                </a:rPr>
                <a:t> 130 x 80 km = </a:t>
              </a:r>
              <a:r>
                <a:rPr lang="it-IT" b="1" dirty="0" smtClean="0">
                  <a:solidFill>
                    <a:schemeClr val="tx2">
                      <a:lumMod val="50000"/>
                    </a:schemeClr>
                  </a:solidFill>
                </a:rPr>
                <a:t>10.400 Km</a:t>
              </a:r>
              <a:r>
                <a:rPr lang="it-IT" b="1" baseline="30000" dirty="0" smtClean="0">
                  <a:solidFill>
                    <a:schemeClr val="tx2">
                      <a:lumMod val="50000"/>
                    </a:schemeClr>
                  </a:solidFill>
                </a:rPr>
                <a:t>2</a:t>
              </a:r>
            </a:p>
            <a:p>
              <a:endParaRPr lang="it-IT" dirty="0"/>
            </a:p>
          </p:txBody>
        </p:sp>
      </p:grpSp>
      <p:pic>
        <p:nvPicPr>
          <p:cNvPr id="1029" name="Picture 5"/>
          <p:cNvPicPr>
            <a:picLocks noChangeAspect="1" noChangeArrowheads="1"/>
          </p:cNvPicPr>
          <p:nvPr/>
        </p:nvPicPr>
        <p:blipFill>
          <a:blip r:embed="rId5" cstate="print"/>
          <a:srcRect/>
          <a:stretch>
            <a:fillRect/>
          </a:stretch>
        </p:blipFill>
        <p:spPr bwMode="auto">
          <a:xfrm>
            <a:off x="990600" y="2895600"/>
            <a:ext cx="7924800" cy="1659941"/>
          </a:xfrm>
          <a:prstGeom prst="rect">
            <a:avLst/>
          </a:prstGeom>
          <a:ln>
            <a:noFill/>
          </a:ln>
          <a:effectLst>
            <a:outerShdw blurRad="292100" dist="139700" dir="2700000" algn="tl" rotWithShape="0">
              <a:srgbClr val="333333">
                <a:alpha val="65000"/>
              </a:srgbClr>
            </a:outerShdw>
          </a:effectLst>
        </p:spPr>
      </p:pic>
      <p:sp>
        <p:nvSpPr>
          <p:cNvPr id="11" name="CasellaDiTesto 10"/>
          <p:cNvSpPr txBox="1"/>
          <p:nvPr/>
        </p:nvSpPr>
        <p:spPr>
          <a:xfrm>
            <a:off x="152400" y="4953000"/>
            <a:ext cx="8762999" cy="461665"/>
          </a:xfrm>
          <a:prstGeom prst="rect">
            <a:avLst/>
          </a:prstGeom>
          <a:ln>
            <a:noFill/>
          </a:ln>
          <a:effectLst>
            <a:outerShdw blurRad="292100" dist="139700" dir="2700000" algn="tl" rotWithShape="0">
              <a:srgbClr val="333333">
                <a:alpha val="6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sz="2400" b="1" dirty="0" smtClean="0"/>
              <a:t>1000 : 50.000 = 10.400 : x 	</a:t>
            </a:r>
            <a:r>
              <a:rPr lang="it-IT" sz="2400" b="1" dirty="0" err="1" smtClean="0"/>
              <a:t>…therefore</a:t>
            </a:r>
            <a:r>
              <a:rPr lang="it-IT" sz="2400" b="1" dirty="0" smtClean="0"/>
              <a:t>  </a:t>
            </a:r>
            <a:r>
              <a:rPr lang="it-IT" sz="2400" b="1" dirty="0" err="1" smtClean="0"/>
              <a:t>we</a:t>
            </a:r>
            <a:r>
              <a:rPr lang="it-IT" sz="2400" b="1" dirty="0" smtClean="0"/>
              <a:t> </a:t>
            </a:r>
            <a:r>
              <a:rPr lang="it-IT" sz="2400" b="1" dirty="0" err="1" smtClean="0"/>
              <a:t>would</a:t>
            </a:r>
            <a:r>
              <a:rPr lang="it-IT" sz="2400" b="1" dirty="0" smtClean="0"/>
              <a:t> </a:t>
            </a:r>
            <a:r>
              <a:rPr lang="it-IT" sz="2400" b="1" dirty="0" err="1" smtClean="0"/>
              <a:t>have</a:t>
            </a:r>
            <a:r>
              <a:rPr lang="it-IT" sz="2400" b="1" dirty="0" smtClean="0"/>
              <a:t> 1: 520.000</a:t>
            </a:r>
            <a:endParaRPr lang="it-IT" sz="2400" b="1" dirty="0"/>
          </a:p>
        </p:txBody>
      </p:sp>
    </p:spTree>
    <p:extLst>
      <p:ext uri="{BB962C8B-B14F-4D97-AF65-F5344CB8AC3E}">
        <p14:creationId xmlns:p14="http://schemas.microsoft.com/office/powerpoint/2010/main" val="978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Interest (AOIs) selection</a:t>
            </a:r>
            <a:endParaRPr lang="en-GB" b="1" dirty="0">
              <a:solidFill>
                <a:schemeClr val="tx2">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533400" y="1752600"/>
            <a:ext cx="4343400" cy="4343400"/>
          </a:xfrm>
          <a:prstGeom prst="rect">
            <a:avLst/>
          </a:prstGeom>
          <a:ln>
            <a:noFill/>
          </a:ln>
          <a:effectLst>
            <a:outerShdw blurRad="292100" dist="139700" dir="2700000" algn="tl" rotWithShape="0">
              <a:srgbClr val="333333">
                <a:alpha val="65000"/>
              </a:srgbClr>
            </a:outerShdw>
          </a:effectLst>
        </p:spPr>
      </p:pic>
      <p:sp>
        <p:nvSpPr>
          <p:cNvPr id="12" name="CasellaDiTesto 11"/>
          <p:cNvSpPr txBox="1"/>
          <p:nvPr/>
        </p:nvSpPr>
        <p:spPr>
          <a:xfrm>
            <a:off x="5334000" y="1981200"/>
            <a:ext cx="3505200" cy="1938992"/>
          </a:xfrm>
          <a:prstGeom prst="rect">
            <a:avLst/>
          </a:prstGeom>
          <a:noFill/>
        </p:spPr>
        <p:txBody>
          <a:bodyPr wrap="square" rtlCol="0">
            <a:spAutoFit/>
          </a:bodyPr>
          <a:lstStyle/>
          <a:p>
            <a:r>
              <a:rPr lang="it-IT" sz="2200" b="1" dirty="0" err="1" smtClean="0">
                <a:solidFill>
                  <a:schemeClr val="tx2">
                    <a:lumMod val="60000"/>
                    <a:lumOff val="40000"/>
                  </a:schemeClr>
                </a:solidFill>
              </a:rPr>
              <a:t>Typical</a:t>
            </a:r>
            <a:r>
              <a:rPr lang="it-IT" sz="2200" b="1" dirty="0" smtClean="0">
                <a:solidFill>
                  <a:schemeClr val="tx2">
                    <a:lumMod val="60000"/>
                    <a:lumOff val="40000"/>
                  </a:schemeClr>
                </a:solidFill>
              </a:rPr>
              <a:t> </a:t>
            </a:r>
            <a:r>
              <a:rPr lang="it-IT" sz="2200" b="1" dirty="0" err="1" smtClean="0">
                <a:solidFill>
                  <a:schemeClr val="tx2">
                    <a:lumMod val="60000"/>
                    <a:lumOff val="40000"/>
                  </a:schemeClr>
                </a:solidFill>
              </a:rPr>
              <a:t>example</a:t>
            </a:r>
            <a:r>
              <a:rPr lang="it-IT" sz="2200" b="1" dirty="0" smtClean="0">
                <a:solidFill>
                  <a:schemeClr val="tx2">
                    <a:lumMod val="60000"/>
                    <a:lumOff val="40000"/>
                  </a:schemeClr>
                </a:solidFill>
              </a:rPr>
              <a:t> </a:t>
            </a:r>
            <a:r>
              <a:rPr lang="it-IT" sz="2200" b="1" dirty="0" err="1" smtClean="0">
                <a:solidFill>
                  <a:schemeClr val="tx2">
                    <a:lumMod val="60000"/>
                    <a:lumOff val="40000"/>
                  </a:schemeClr>
                </a:solidFill>
              </a:rPr>
              <a:t>of</a:t>
            </a:r>
            <a:r>
              <a:rPr lang="it-IT" sz="2200" b="1" dirty="0" smtClean="0">
                <a:solidFill>
                  <a:schemeClr val="tx2">
                    <a:lumMod val="60000"/>
                    <a:lumOff val="40000"/>
                  </a:schemeClr>
                </a:solidFill>
              </a:rPr>
              <a:t> a </a:t>
            </a:r>
            <a:r>
              <a:rPr lang="it-IT" sz="2200" b="1" dirty="0" err="1" smtClean="0">
                <a:solidFill>
                  <a:schemeClr val="tx2">
                    <a:lumMod val="60000"/>
                    <a:lumOff val="40000"/>
                  </a:schemeClr>
                </a:solidFill>
              </a:rPr>
              <a:t>map</a:t>
            </a:r>
            <a:r>
              <a:rPr lang="it-IT" sz="2200" b="1" dirty="0" smtClean="0">
                <a:solidFill>
                  <a:schemeClr val="tx2">
                    <a:lumMod val="60000"/>
                    <a:lumOff val="40000"/>
                  </a:schemeClr>
                </a:solidFill>
              </a:rPr>
              <a:t> 1:500.000</a:t>
            </a:r>
          </a:p>
          <a:p>
            <a:endParaRPr lang="it-IT" sz="2200" b="1" dirty="0" smtClean="0">
              <a:solidFill>
                <a:schemeClr val="tx2">
                  <a:lumMod val="60000"/>
                  <a:lumOff val="40000"/>
                </a:schemeClr>
              </a:solidFill>
            </a:endParaRPr>
          </a:p>
          <a:p>
            <a:pPr>
              <a:buFont typeface="Arial" pitchFamily="34" charset="0"/>
              <a:buChar char="•"/>
            </a:pPr>
            <a:r>
              <a:rPr lang="it-IT" dirty="0" smtClean="0"/>
              <a:t> Street </a:t>
            </a:r>
            <a:r>
              <a:rPr lang="it-IT" dirty="0" err="1" smtClean="0"/>
              <a:t>maps</a:t>
            </a:r>
            <a:endParaRPr lang="it-IT" dirty="0" smtClean="0"/>
          </a:p>
          <a:p>
            <a:pPr>
              <a:buFont typeface="Arial" pitchFamily="34" charset="0"/>
              <a:buChar char="•"/>
            </a:pPr>
            <a:r>
              <a:rPr lang="it-IT" dirty="0" smtClean="0"/>
              <a:t> </a:t>
            </a:r>
            <a:r>
              <a:rPr lang="it-IT" dirty="0" err="1" smtClean="0"/>
              <a:t>Tourist</a:t>
            </a:r>
            <a:r>
              <a:rPr lang="it-IT" dirty="0" smtClean="0"/>
              <a:t> </a:t>
            </a:r>
            <a:r>
              <a:rPr lang="it-IT" dirty="0" err="1" smtClean="0"/>
              <a:t>guides</a:t>
            </a:r>
            <a:endParaRPr lang="it-IT" dirty="0" smtClean="0"/>
          </a:p>
          <a:p>
            <a:pPr>
              <a:buFont typeface="Arial" pitchFamily="34" charset="0"/>
              <a:buChar char="•"/>
            </a:pPr>
            <a:r>
              <a:rPr lang="it-IT" dirty="0" smtClean="0"/>
              <a:t> </a:t>
            </a:r>
            <a:r>
              <a:rPr lang="it-IT" dirty="0" err="1" smtClean="0"/>
              <a:t>or…</a:t>
            </a:r>
            <a:endParaRPr lang="it-IT" dirty="0" smtClean="0"/>
          </a:p>
        </p:txBody>
      </p:sp>
      <p:sp>
        <p:nvSpPr>
          <p:cNvPr id="13" name="Rettangolo 12"/>
          <p:cNvSpPr/>
          <p:nvPr/>
        </p:nvSpPr>
        <p:spPr>
          <a:xfrm>
            <a:off x="4932334" y="1143000"/>
            <a:ext cx="4211666" cy="307777"/>
          </a:xfrm>
          <a:prstGeom prst="rect">
            <a:avLst/>
          </a:prstGeom>
        </p:spPr>
        <p:txBody>
          <a:bodyPr wrap="none">
            <a:spAutoFit/>
          </a:bodyPr>
          <a:lstStyle/>
          <a:p>
            <a:r>
              <a:rPr lang="it-IT" sz="1400" i="1" dirty="0" smtClean="0">
                <a:solidFill>
                  <a:schemeClr val="tx2">
                    <a:lumMod val="50000"/>
                  </a:schemeClr>
                </a:solidFill>
              </a:rPr>
              <a:t>Source: http://global-atlas.jrc.it/get_data.asp?FIPS=RO</a:t>
            </a:r>
            <a:endParaRPr lang="it-IT" sz="1400" i="1" dirty="0">
              <a:solidFill>
                <a:schemeClr val="tx2">
                  <a:lumMod val="50000"/>
                </a:schemeClr>
              </a:solidFill>
            </a:endParaRPr>
          </a:p>
        </p:txBody>
      </p:sp>
      <p:pic>
        <p:nvPicPr>
          <p:cNvPr id="2051" name="Picture 3"/>
          <p:cNvPicPr>
            <a:picLocks noChangeAspect="1" noChangeArrowheads="1"/>
          </p:cNvPicPr>
          <p:nvPr/>
        </p:nvPicPr>
        <p:blipFill>
          <a:blip r:embed="rId4" cstate="print"/>
          <a:srcRect/>
          <a:stretch>
            <a:fillRect/>
          </a:stretch>
        </p:blipFill>
        <p:spPr bwMode="auto">
          <a:xfrm>
            <a:off x="2209800" y="1447800"/>
            <a:ext cx="6934200" cy="4867716"/>
          </a:xfrm>
          <a:prstGeom prst="rect">
            <a:avLst/>
          </a:prstGeom>
          <a:ln>
            <a:noFill/>
          </a:ln>
          <a:effectLst>
            <a:outerShdw blurRad="292100" dist="139700" dir="2700000" algn="tl" rotWithShape="0">
              <a:srgbClr val="333333">
                <a:alpha val="65000"/>
              </a:srgbClr>
            </a:outerShdw>
          </a:effectLst>
        </p:spPr>
      </p:pic>
      <p:sp>
        <p:nvSpPr>
          <p:cNvPr id="15" name="CasellaDiTesto 14"/>
          <p:cNvSpPr txBox="1"/>
          <p:nvPr/>
        </p:nvSpPr>
        <p:spPr>
          <a:xfrm>
            <a:off x="0" y="2057400"/>
            <a:ext cx="3505200" cy="1877437"/>
          </a:xfrm>
          <a:prstGeom prst="rect">
            <a:avLst/>
          </a:prstGeom>
          <a:noFill/>
        </p:spPr>
        <p:txBody>
          <a:bodyPr wrap="square" rtlCol="0">
            <a:spAutoFit/>
          </a:bodyPr>
          <a:lstStyle/>
          <a:p>
            <a:r>
              <a:rPr lang="it-IT" sz="2200" b="1" dirty="0" err="1" smtClean="0">
                <a:solidFill>
                  <a:schemeClr val="tx2">
                    <a:lumMod val="60000"/>
                    <a:lumOff val="40000"/>
                  </a:schemeClr>
                </a:solidFill>
              </a:rPr>
              <a:t>Typical</a:t>
            </a:r>
            <a:r>
              <a:rPr lang="it-IT" sz="2200" b="1" dirty="0" smtClean="0">
                <a:solidFill>
                  <a:schemeClr val="tx2">
                    <a:lumMod val="60000"/>
                    <a:lumOff val="40000"/>
                  </a:schemeClr>
                </a:solidFill>
              </a:rPr>
              <a:t> </a:t>
            </a:r>
            <a:r>
              <a:rPr lang="it-IT" sz="2200" b="1" dirty="0" err="1" smtClean="0">
                <a:solidFill>
                  <a:schemeClr val="tx2">
                    <a:lumMod val="60000"/>
                    <a:lumOff val="40000"/>
                  </a:schemeClr>
                </a:solidFill>
              </a:rPr>
              <a:t>example</a:t>
            </a:r>
            <a:r>
              <a:rPr lang="it-IT" sz="2200" b="1" dirty="0" smtClean="0">
                <a:solidFill>
                  <a:schemeClr val="tx2">
                    <a:lumMod val="60000"/>
                    <a:lumOff val="40000"/>
                  </a:schemeClr>
                </a:solidFill>
              </a:rPr>
              <a:t> </a:t>
            </a:r>
          </a:p>
          <a:p>
            <a:r>
              <a:rPr lang="it-IT" sz="2200" b="1" dirty="0" err="1" smtClean="0">
                <a:solidFill>
                  <a:schemeClr val="tx2">
                    <a:lumMod val="60000"/>
                    <a:lumOff val="40000"/>
                  </a:schemeClr>
                </a:solidFill>
              </a:rPr>
              <a:t>of</a:t>
            </a:r>
            <a:r>
              <a:rPr lang="it-IT" sz="2200" b="1" dirty="0" smtClean="0">
                <a:solidFill>
                  <a:schemeClr val="tx2">
                    <a:lumMod val="60000"/>
                    <a:lumOff val="40000"/>
                  </a:schemeClr>
                </a:solidFill>
              </a:rPr>
              <a:t> a </a:t>
            </a:r>
            <a:r>
              <a:rPr lang="it-IT" sz="2200" b="1" dirty="0" err="1" smtClean="0">
                <a:solidFill>
                  <a:schemeClr val="tx2">
                    <a:lumMod val="60000"/>
                    <a:lumOff val="40000"/>
                  </a:schemeClr>
                </a:solidFill>
              </a:rPr>
              <a:t>map</a:t>
            </a:r>
            <a:r>
              <a:rPr lang="it-IT" sz="2200" b="1" dirty="0" smtClean="0">
                <a:solidFill>
                  <a:schemeClr val="tx2">
                    <a:lumMod val="60000"/>
                    <a:lumOff val="40000"/>
                  </a:schemeClr>
                </a:solidFill>
              </a:rPr>
              <a:t> </a:t>
            </a:r>
          </a:p>
          <a:p>
            <a:r>
              <a:rPr lang="it-IT" sz="2200" b="1" dirty="0" smtClean="0">
                <a:solidFill>
                  <a:schemeClr val="tx2">
                    <a:lumMod val="60000"/>
                    <a:lumOff val="40000"/>
                  </a:schemeClr>
                </a:solidFill>
              </a:rPr>
              <a:t>1:500.000</a:t>
            </a:r>
          </a:p>
          <a:p>
            <a:endParaRPr lang="it-IT" sz="2200" b="1" dirty="0" smtClean="0">
              <a:solidFill>
                <a:schemeClr val="tx2">
                  <a:lumMod val="60000"/>
                  <a:lumOff val="40000"/>
                </a:schemeClr>
              </a:solidFill>
            </a:endParaRPr>
          </a:p>
          <a:p>
            <a:pPr marL="285750" indent="-285750">
              <a:buBlip>
                <a:blip r:embed="rId5"/>
              </a:buBlip>
            </a:pPr>
            <a:r>
              <a:rPr lang="it-IT" dirty="0" smtClean="0">
                <a:solidFill>
                  <a:schemeClr val="tx2">
                    <a:lumMod val="50000"/>
                  </a:schemeClr>
                </a:solidFill>
              </a:rPr>
              <a:t> </a:t>
            </a:r>
            <a:r>
              <a:rPr lang="it-IT" sz="2400" b="1" u="sng" dirty="0" err="1" smtClean="0">
                <a:solidFill>
                  <a:schemeClr val="tx2">
                    <a:lumMod val="50000"/>
                  </a:schemeClr>
                </a:solidFill>
              </a:rPr>
              <a:t>overview</a:t>
            </a:r>
            <a:r>
              <a:rPr lang="it-IT" sz="2400" b="1" dirty="0" smtClean="0">
                <a:solidFill>
                  <a:schemeClr val="tx2">
                    <a:lumMod val="50000"/>
                  </a:schemeClr>
                </a:solidFill>
              </a:rPr>
              <a:t> </a:t>
            </a:r>
            <a:r>
              <a:rPr lang="it-IT" sz="2400" b="1" dirty="0" err="1" smtClean="0">
                <a:solidFill>
                  <a:schemeClr val="tx2">
                    <a:lumMod val="50000"/>
                  </a:schemeClr>
                </a:solidFill>
              </a:rPr>
              <a:t>maps</a:t>
            </a:r>
            <a:r>
              <a:rPr lang="it-IT" sz="2400" b="1" dirty="0" smtClean="0">
                <a:solidFill>
                  <a:schemeClr val="tx2">
                    <a:lumMod val="50000"/>
                  </a:schemeClr>
                </a:solidFill>
              </a:rPr>
              <a:t>!</a:t>
            </a:r>
          </a:p>
        </p:txBody>
      </p:sp>
      <p:sp>
        <p:nvSpPr>
          <p:cNvPr id="16" name="Ovale 15"/>
          <p:cNvSpPr/>
          <p:nvPr/>
        </p:nvSpPr>
        <p:spPr>
          <a:xfrm rot="19810515">
            <a:off x="7499368" y="2729903"/>
            <a:ext cx="1295400" cy="23622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78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Interest (AOIs) selection</a:t>
            </a:r>
            <a:endParaRPr lang="en-GB" b="1" dirty="0">
              <a:solidFill>
                <a:schemeClr val="tx2">
                  <a:lumMod val="50000"/>
                </a:schemeClr>
              </a:solidFill>
            </a:endParaRPr>
          </a:p>
        </p:txBody>
      </p:sp>
      <p:sp>
        <p:nvSpPr>
          <p:cNvPr id="3" name="Content Placeholder 2"/>
          <p:cNvSpPr>
            <a:spLocks noGrp="1"/>
          </p:cNvSpPr>
          <p:nvPr>
            <p:ph idx="1"/>
          </p:nvPr>
        </p:nvSpPr>
        <p:spPr>
          <a:xfrm>
            <a:off x="152400" y="990600"/>
            <a:ext cx="8763000" cy="4953000"/>
          </a:xfrm>
        </p:spPr>
        <p:txBody>
          <a:bodyPr>
            <a:normAutofit/>
          </a:bodyPr>
          <a:lstStyle/>
          <a:p>
            <a:pPr marL="0" lvl="0" indent="0">
              <a:spcAft>
                <a:spcPts val="1200"/>
              </a:spcAft>
              <a:buNone/>
            </a:pPr>
            <a:r>
              <a:rPr lang="en-GB" sz="2400" b="1" u="sng" dirty="0" smtClean="0">
                <a:solidFill>
                  <a:schemeClr val="tx2">
                    <a:lumMod val="60000"/>
                    <a:lumOff val="40000"/>
                  </a:schemeClr>
                </a:solidFill>
              </a:rPr>
              <a:t>Overview map: which extension (and consequent scale)?</a:t>
            </a:r>
            <a:endParaRPr lang="en-GB" sz="2400" b="1" dirty="0" smtClean="0">
              <a:solidFill>
                <a:schemeClr val="tx2">
                  <a:lumMod val="60000"/>
                  <a:lumOff val="40000"/>
                </a:schemeClr>
              </a:solidFill>
            </a:endParaRPr>
          </a:p>
          <a:p>
            <a:pPr marL="0" lvl="0" indent="0">
              <a:spcBef>
                <a:spcPts val="0"/>
              </a:spcBef>
              <a:buNone/>
            </a:pPr>
            <a:endParaRPr lang="en-GB" dirty="0" smtClean="0"/>
          </a:p>
        </p:txBody>
      </p:sp>
      <p:pic>
        <p:nvPicPr>
          <p:cNvPr id="10" name="Picture 5"/>
          <p:cNvPicPr>
            <a:picLocks noChangeAspect="1" noChangeArrowheads="1"/>
          </p:cNvPicPr>
          <p:nvPr/>
        </p:nvPicPr>
        <p:blipFill>
          <a:blip r:embed="rId3" cstate="print"/>
          <a:srcRect/>
          <a:stretch>
            <a:fillRect/>
          </a:stretch>
        </p:blipFill>
        <p:spPr bwMode="auto">
          <a:xfrm>
            <a:off x="609600" y="4664659"/>
            <a:ext cx="7924800" cy="1659941"/>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663498" y="5841112"/>
            <a:ext cx="7848600" cy="228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228600" y="2062640"/>
            <a:ext cx="2819400" cy="1169551"/>
          </a:xfrm>
          <a:prstGeom prst="rect">
            <a:avLst/>
          </a:prstGeom>
          <a:noFill/>
        </p:spPr>
        <p:txBody>
          <a:bodyPr wrap="square" rtlCol="0">
            <a:spAutoFit/>
          </a:bodyPr>
          <a:lstStyle/>
          <a:p>
            <a:pPr marL="0" lvl="1" algn="just"/>
            <a:r>
              <a:rPr lang="en-US" sz="1400" i="1" dirty="0" smtClean="0">
                <a:solidFill>
                  <a:schemeClr val="tx2">
                    <a:lumMod val="50000"/>
                  </a:schemeClr>
                </a:solidFill>
              </a:rPr>
              <a:t>“The rivers that flooded were </a:t>
            </a:r>
            <a:r>
              <a:rPr lang="en-US" sz="1400" b="1" i="1" u="sng" dirty="0" err="1" smtClean="0">
                <a:solidFill>
                  <a:schemeClr val="tx2">
                    <a:lumMod val="50000"/>
                  </a:schemeClr>
                </a:solidFill>
              </a:rPr>
              <a:t>Taita</a:t>
            </a:r>
            <a:r>
              <a:rPr lang="en-US" sz="1400" i="1" dirty="0" smtClean="0">
                <a:solidFill>
                  <a:schemeClr val="tx2">
                    <a:lumMod val="50000"/>
                  </a:schemeClr>
                </a:solidFill>
              </a:rPr>
              <a:t> in </a:t>
            </a:r>
            <a:r>
              <a:rPr lang="en-US" sz="1400" i="1" dirty="0" err="1" smtClean="0">
                <a:solidFill>
                  <a:schemeClr val="tx2">
                    <a:lumMod val="50000"/>
                  </a:schemeClr>
                </a:solidFill>
              </a:rPr>
              <a:t>Tulcea</a:t>
            </a:r>
            <a:r>
              <a:rPr lang="en-US" sz="1400" i="1" dirty="0" smtClean="0">
                <a:solidFill>
                  <a:schemeClr val="tx2">
                    <a:lumMod val="50000"/>
                  </a:schemeClr>
                </a:solidFill>
              </a:rPr>
              <a:t>, </a:t>
            </a:r>
            <a:r>
              <a:rPr lang="en-US" sz="1400" b="1" i="1" u="sng" dirty="0" err="1" smtClean="0">
                <a:solidFill>
                  <a:schemeClr val="tx2">
                    <a:lumMod val="50000"/>
                  </a:schemeClr>
                </a:solidFill>
              </a:rPr>
              <a:t>Suhu</a:t>
            </a:r>
            <a:r>
              <a:rPr lang="en-US" sz="1400" i="1" dirty="0" smtClean="0">
                <a:solidFill>
                  <a:schemeClr val="tx2">
                    <a:lumMod val="50000"/>
                  </a:schemeClr>
                </a:solidFill>
              </a:rPr>
              <a:t> and </a:t>
            </a:r>
            <a:r>
              <a:rPr lang="en-US" sz="1400" b="1" i="1" u="sng" dirty="0" err="1" smtClean="0">
                <a:solidFill>
                  <a:schemeClr val="tx2">
                    <a:lumMod val="50000"/>
                  </a:schemeClr>
                </a:solidFill>
              </a:rPr>
              <a:t>Chineja</a:t>
            </a:r>
            <a:r>
              <a:rPr lang="en-US" sz="1400" i="1" dirty="0" smtClean="0">
                <a:solidFill>
                  <a:schemeClr val="tx2">
                    <a:lumMod val="50000"/>
                  </a:schemeClr>
                </a:solidFill>
              </a:rPr>
              <a:t> in Galati.”</a:t>
            </a:r>
          </a:p>
          <a:p>
            <a:pPr marL="0" lvl="1" algn="just"/>
            <a:endParaRPr lang="en-US" sz="1400" i="1" dirty="0" smtClean="0"/>
          </a:p>
          <a:p>
            <a:pPr marL="0" lvl="1" algn="just"/>
            <a:endParaRPr lang="en-US" sz="1400" i="1" dirty="0" smtClean="0"/>
          </a:p>
        </p:txBody>
      </p:sp>
      <p:sp>
        <p:nvSpPr>
          <p:cNvPr id="13" name="CasellaDiTesto 12"/>
          <p:cNvSpPr txBox="1"/>
          <p:nvPr/>
        </p:nvSpPr>
        <p:spPr>
          <a:xfrm>
            <a:off x="3962400" y="2057400"/>
            <a:ext cx="4953000" cy="2554545"/>
          </a:xfrm>
          <a:prstGeom prst="rect">
            <a:avLst/>
          </a:prstGeom>
          <a:noFill/>
        </p:spPr>
        <p:txBody>
          <a:bodyPr wrap="square" rtlCol="0">
            <a:spAutoFit/>
          </a:bodyPr>
          <a:lstStyle/>
          <a:p>
            <a:pPr marL="180975" lvl="1" indent="-180975" algn="just">
              <a:spcAft>
                <a:spcPts val="1200"/>
              </a:spcAft>
              <a:buFont typeface="Arial" pitchFamily="34" charset="0"/>
              <a:buChar char="•"/>
            </a:pPr>
            <a:r>
              <a:rPr lang="en-US" sz="1400" i="1" dirty="0" smtClean="0">
                <a:solidFill>
                  <a:schemeClr val="accent2"/>
                </a:solidFill>
              </a:rPr>
              <a:t>Which are the affected villages? Where are they located? (</a:t>
            </a:r>
            <a:r>
              <a:rPr lang="en-US" sz="1400" b="1" i="1" u="sng" dirty="0" smtClean="0">
                <a:solidFill>
                  <a:schemeClr val="accent2"/>
                </a:solidFill>
              </a:rPr>
              <a:t>flood extension</a:t>
            </a:r>
            <a:r>
              <a:rPr lang="en-US" sz="1400" i="1" dirty="0" smtClean="0">
                <a:solidFill>
                  <a:schemeClr val="accent2"/>
                </a:solidFill>
              </a:rPr>
              <a:t>)</a:t>
            </a:r>
          </a:p>
          <a:p>
            <a:pPr marL="180975" lvl="1" indent="-180975" algn="just">
              <a:buFont typeface="Arial" pitchFamily="34" charset="0"/>
              <a:buChar char="•"/>
            </a:pPr>
            <a:r>
              <a:rPr lang="en-US" sz="1400" i="1" dirty="0" smtClean="0">
                <a:solidFill>
                  <a:schemeClr val="accent2"/>
                </a:solidFill>
              </a:rPr>
              <a:t>How to reach the isolated villages? (</a:t>
            </a:r>
            <a:r>
              <a:rPr lang="en-US" sz="1400" b="1" i="1" u="sng" dirty="0" smtClean="0">
                <a:solidFill>
                  <a:schemeClr val="accent2"/>
                </a:solidFill>
              </a:rPr>
              <a:t>accessibility</a:t>
            </a:r>
            <a:r>
              <a:rPr lang="en-US" sz="1400" i="1" dirty="0" smtClean="0">
                <a:solidFill>
                  <a:schemeClr val="accent2"/>
                </a:solidFill>
              </a:rPr>
              <a:t>)</a:t>
            </a:r>
          </a:p>
          <a:p>
            <a:pPr marL="180975" lvl="1" indent="-180975" algn="just">
              <a:buFont typeface="Arial" pitchFamily="34" charset="0"/>
              <a:buChar char="•"/>
            </a:pPr>
            <a:endParaRPr lang="en-US" sz="1400" i="1" dirty="0" smtClean="0">
              <a:solidFill>
                <a:schemeClr val="accent2"/>
              </a:solidFill>
            </a:endParaRPr>
          </a:p>
          <a:p>
            <a:pPr marL="180975" lvl="1" indent="-180975" algn="just">
              <a:buFont typeface="Arial" pitchFamily="34" charset="0"/>
              <a:buChar char="•"/>
            </a:pPr>
            <a:endParaRPr lang="en-US" sz="1400" i="1" dirty="0" smtClean="0">
              <a:solidFill>
                <a:schemeClr val="accent2"/>
              </a:solidFill>
            </a:endParaRPr>
          </a:p>
          <a:p>
            <a:pPr marL="180975" lvl="1" indent="-180975" algn="just">
              <a:spcAft>
                <a:spcPts val="1200"/>
              </a:spcAft>
              <a:buFont typeface="Arial" pitchFamily="34" charset="0"/>
              <a:buChar char="•"/>
            </a:pPr>
            <a:r>
              <a:rPr lang="en-US" sz="1400" i="1" dirty="0" smtClean="0">
                <a:solidFill>
                  <a:schemeClr val="accent2"/>
                </a:solidFill>
              </a:rPr>
              <a:t>Which </a:t>
            </a:r>
            <a:r>
              <a:rPr lang="en-US" sz="1400" b="1" i="1" dirty="0" smtClean="0">
                <a:solidFill>
                  <a:schemeClr val="accent2"/>
                </a:solidFill>
              </a:rPr>
              <a:t>houses</a:t>
            </a:r>
            <a:r>
              <a:rPr lang="en-US" sz="1400" i="1" dirty="0" smtClean="0">
                <a:solidFill>
                  <a:schemeClr val="accent2"/>
                </a:solidFill>
              </a:rPr>
              <a:t> have been evacuated</a:t>
            </a:r>
            <a:r>
              <a:rPr lang="en-US" sz="1400" i="1" dirty="0" smtClean="0">
                <a:solidFill>
                  <a:schemeClr val="accent2"/>
                </a:solidFill>
              </a:rPr>
              <a:t>? Where are they located?</a:t>
            </a:r>
          </a:p>
          <a:p>
            <a:pPr marL="180975" lvl="1" indent="-180975" algn="just">
              <a:buFont typeface="Arial" pitchFamily="34" charset="0"/>
              <a:buChar char="•"/>
            </a:pPr>
            <a:r>
              <a:rPr lang="en-US" sz="1400" i="1" dirty="0" smtClean="0">
                <a:solidFill>
                  <a:schemeClr val="accent2"/>
                </a:solidFill>
              </a:rPr>
              <a:t>Where could we safely accommodate the population evacuated? </a:t>
            </a:r>
            <a:r>
              <a:rPr lang="en-US" sz="1400" b="1" i="1" dirty="0" smtClean="0">
                <a:solidFill>
                  <a:schemeClr val="accent2"/>
                </a:solidFill>
              </a:rPr>
              <a:t>Tents camps</a:t>
            </a:r>
            <a:r>
              <a:rPr lang="en-US" sz="1400" i="1" dirty="0" smtClean="0">
                <a:solidFill>
                  <a:schemeClr val="accent2"/>
                </a:solidFill>
              </a:rPr>
              <a:t>? </a:t>
            </a:r>
            <a:r>
              <a:rPr lang="en-US" sz="1400" b="1" i="1" dirty="0" smtClean="0">
                <a:solidFill>
                  <a:schemeClr val="accent2"/>
                </a:solidFill>
              </a:rPr>
              <a:t>Buildings</a:t>
            </a:r>
            <a:r>
              <a:rPr lang="en-US" sz="1400" i="1" dirty="0" smtClean="0">
                <a:solidFill>
                  <a:schemeClr val="accent2"/>
                </a:solidFill>
              </a:rPr>
              <a:t> still functional? How are their accessibility conditions? Which </a:t>
            </a:r>
            <a:r>
              <a:rPr lang="en-US" sz="1400" b="1" i="1" dirty="0" smtClean="0">
                <a:solidFill>
                  <a:schemeClr val="accent2"/>
                </a:solidFill>
              </a:rPr>
              <a:t>bridges/roads </a:t>
            </a:r>
            <a:r>
              <a:rPr lang="en-US" sz="1400" i="1" dirty="0" smtClean="0">
                <a:solidFill>
                  <a:schemeClr val="accent2"/>
                </a:solidFill>
              </a:rPr>
              <a:t>cannot be used?  (</a:t>
            </a:r>
            <a:r>
              <a:rPr lang="en-US" sz="1400" b="1" i="1" u="sng" dirty="0" smtClean="0">
                <a:solidFill>
                  <a:schemeClr val="accent2"/>
                </a:solidFill>
              </a:rPr>
              <a:t>functionality</a:t>
            </a:r>
            <a:r>
              <a:rPr lang="en-US" sz="1400" i="1" dirty="0" smtClean="0">
                <a:solidFill>
                  <a:schemeClr val="accent2"/>
                </a:solidFill>
              </a:rPr>
              <a:t>)</a:t>
            </a:r>
          </a:p>
        </p:txBody>
      </p:sp>
      <p:sp>
        <p:nvSpPr>
          <p:cNvPr id="16" name="CasellaDiTesto 15"/>
          <p:cNvSpPr txBox="1"/>
          <p:nvPr/>
        </p:nvSpPr>
        <p:spPr>
          <a:xfrm>
            <a:off x="0" y="1676400"/>
            <a:ext cx="3581400" cy="400110"/>
          </a:xfrm>
          <a:prstGeom prst="rect">
            <a:avLst/>
          </a:prstGeom>
          <a:noFill/>
        </p:spPr>
        <p:txBody>
          <a:bodyPr wrap="square" rtlCol="0">
            <a:spAutoFit/>
          </a:bodyPr>
          <a:lstStyle/>
          <a:p>
            <a:pPr marL="0" lvl="1" algn="ctr"/>
            <a:r>
              <a:rPr lang="en-US" sz="2000" b="1" dirty="0" smtClean="0">
                <a:solidFill>
                  <a:schemeClr val="tx2">
                    <a:lumMod val="60000"/>
                    <a:lumOff val="40000"/>
                  </a:schemeClr>
                </a:solidFill>
                <a:effectLst>
                  <a:outerShdw blurRad="38100" dist="38100" dir="2700000" algn="tl">
                    <a:srgbClr val="000000">
                      <a:alpha val="43137"/>
                    </a:srgbClr>
                  </a:outerShdw>
                </a:effectLst>
              </a:rPr>
              <a:t>INFO AVAILABLE</a:t>
            </a:r>
          </a:p>
        </p:txBody>
      </p:sp>
      <p:sp>
        <p:nvSpPr>
          <p:cNvPr id="21" name="CasellaDiTesto 20"/>
          <p:cNvSpPr txBox="1"/>
          <p:nvPr/>
        </p:nvSpPr>
        <p:spPr>
          <a:xfrm>
            <a:off x="3886200" y="1676400"/>
            <a:ext cx="5029200" cy="400110"/>
          </a:xfrm>
          <a:prstGeom prst="rect">
            <a:avLst/>
          </a:prstGeom>
          <a:noFill/>
        </p:spPr>
        <p:txBody>
          <a:bodyPr wrap="square" rtlCol="0">
            <a:spAutoFit/>
          </a:bodyPr>
          <a:lstStyle/>
          <a:p>
            <a:pPr marL="0" lvl="1" algn="ctr"/>
            <a:r>
              <a:rPr lang="en-US" sz="2000" b="1" dirty="0" smtClean="0">
                <a:solidFill>
                  <a:schemeClr val="tx2">
                    <a:lumMod val="60000"/>
                    <a:lumOff val="40000"/>
                  </a:schemeClr>
                </a:solidFill>
                <a:effectLst>
                  <a:outerShdw blurRad="38100" dist="38100" dir="2700000" algn="tl">
                    <a:srgbClr val="000000">
                      <a:alpha val="43137"/>
                    </a:srgbClr>
                  </a:outerShdw>
                </a:effectLst>
              </a:rPr>
              <a:t>INFO NEEDS</a:t>
            </a:r>
          </a:p>
        </p:txBody>
      </p:sp>
      <p:sp>
        <p:nvSpPr>
          <p:cNvPr id="22" name="Rettangolo 21"/>
          <p:cNvSpPr/>
          <p:nvPr/>
        </p:nvSpPr>
        <p:spPr>
          <a:xfrm flipV="1">
            <a:off x="3962400" y="2057400"/>
            <a:ext cx="5029200" cy="9144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2 23"/>
          <p:cNvCxnSpPr>
            <a:stCxn id="22" idx="1"/>
          </p:cNvCxnSpPr>
          <p:nvPr/>
        </p:nvCxnSpPr>
        <p:spPr>
          <a:xfrm flipH="1">
            <a:off x="1295400" y="2514600"/>
            <a:ext cx="2667000" cy="3352800"/>
          </a:xfrm>
          <a:prstGeom prst="straightConnector1">
            <a:avLst/>
          </a:prstGeom>
          <a:ln w="635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6" grpId="0"/>
      <p:bldP spid="21"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Interest (AOIs) selection</a:t>
            </a:r>
            <a:endParaRPr lang="en-GB" b="1" dirty="0">
              <a:solidFill>
                <a:schemeClr val="tx2">
                  <a:lumMod val="50000"/>
                </a:schemeClr>
              </a:solidFill>
            </a:endParaRPr>
          </a:p>
        </p:txBody>
      </p:sp>
      <p:pic>
        <p:nvPicPr>
          <p:cNvPr id="10" name="Picture 5"/>
          <p:cNvPicPr>
            <a:picLocks noChangeAspect="1" noChangeArrowheads="1"/>
          </p:cNvPicPr>
          <p:nvPr/>
        </p:nvPicPr>
        <p:blipFill>
          <a:blip r:embed="rId3" cstate="print"/>
          <a:srcRect/>
          <a:stretch>
            <a:fillRect/>
          </a:stretch>
        </p:blipFill>
        <p:spPr bwMode="auto">
          <a:xfrm>
            <a:off x="609600" y="4648200"/>
            <a:ext cx="7924800" cy="1676400"/>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663498" y="5841112"/>
            <a:ext cx="7848600" cy="228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228600" y="1752600"/>
            <a:ext cx="8915400" cy="1569660"/>
          </a:xfrm>
          <a:prstGeom prst="rect">
            <a:avLst/>
          </a:prstGeom>
          <a:noFill/>
        </p:spPr>
        <p:txBody>
          <a:bodyPr wrap="square" rtlCol="0">
            <a:spAutoFit/>
          </a:bodyPr>
          <a:lstStyle/>
          <a:p>
            <a:pPr marL="0" lvl="1"/>
            <a:r>
              <a:rPr lang="en-US" i="1" dirty="0" smtClean="0">
                <a:solidFill>
                  <a:schemeClr val="tx2">
                    <a:lumMod val="50000"/>
                  </a:schemeClr>
                </a:solidFill>
              </a:rPr>
              <a:t>Choose the best possible envelope of the areas, according to </a:t>
            </a:r>
            <a:r>
              <a:rPr lang="en-US" b="1" i="1" u="sng" dirty="0" smtClean="0">
                <a:solidFill>
                  <a:schemeClr val="tx2">
                    <a:lumMod val="50000"/>
                  </a:schemeClr>
                </a:solidFill>
              </a:rPr>
              <a:t>our need of information</a:t>
            </a:r>
            <a:r>
              <a:rPr lang="en-US" b="1" i="1" dirty="0" smtClean="0">
                <a:solidFill>
                  <a:schemeClr val="tx2">
                    <a:lumMod val="50000"/>
                  </a:schemeClr>
                </a:solidFill>
              </a:rPr>
              <a:t>!</a:t>
            </a:r>
          </a:p>
          <a:p>
            <a:pPr marL="0" lvl="1"/>
            <a:endParaRPr lang="en-US" b="1" i="1" dirty="0" smtClean="0">
              <a:solidFill>
                <a:schemeClr val="tx2">
                  <a:lumMod val="50000"/>
                </a:schemeClr>
              </a:solidFill>
            </a:endParaRPr>
          </a:p>
          <a:p>
            <a:pPr marL="0" lvl="1"/>
            <a:r>
              <a:rPr lang="en-US" sz="2400" b="1" i="1" u="sng" dirty="0" smtClean="0">
                <a:solidFill>
                  <a:schemeClr val="tx2">
                    <a:lumMod val="50000"/>
                  </a:schemeClr>
                </a:solidFill>
              </a:rPr>
              <a:t>OVEVIEW MAPs</a:t>
            </a:r>
            <a:r>
              <a:rPr lang="en-US" b="1" i="1" dirty="0" smtClean="0">
                <a:solidFill>
                  <a:schemeClr val="tx2">
                    <a:lumMod val="50000"/>
                  </a:schemeClr>
                </a:solidFill>
              </a:rPr>
              <a:t> </a:t>
            </a:r>
            <a:r>
              <a:rPr lang="en-US" i="1" dirty="0" smtClean="0">
                <a:solidFill>
                  <a:schemeClr val="tx2">
                    <a:lumMod val="50000"/>
                  </a:schemeClr>
                </a:solidFill>
              </a:rPr>
              <a:t>should provide the </a:t>
            </a:r>
            <a:r>
              <a:rPr lang="en-US" b="1" i="1" dirty="0" smtClean="0">
                <a:solidFill>
                  <a:schemeClr val="tx2">
                    <a:lumMod val="50000"/>
                  </a:schemeClr>
                </a:solidFill>
              </a:rPr>
              <a:t>“big picture” </a:t>
            </a:r>
            <a:r>
              <a:rPr lang="en-US" i="1" dirty="0" smtClean="0">
                <a:solidFill>
                  <a:schemeClr val="tx2">
                    <a:lumMod val="50000"/>
                  </a:schemeClr>
                </a:solidFill>
              </a:rPr>
              <a:t>of what is going on. </a:t>
            </a:r>
          </a:p>
          <a:p>
            <a:pPr marL="0" lvl="1"/>
            <a:endParaRPr lang="en-US" i="1" dirty="0" smtClean="0">
              <a:solidFill>
                <a:schemeClr val="tx2">
                  <a:lumMod val="50000"/>
                </a:schemeClr>
              </a:solidFill>
            </a:endParaRPr>
          </a:p>
          <a:p>
            <a:pPr marL="0" lvl="1"/>
            <a:r>
              <a:rPr lang="en-US" i="1" dirty="0" smtClean="0">
                <a:solidFill>
                  <a:schemeClr val="tx2">
                    <a:lumMod val="50000"/>
                  </a:schemeClr>
                </a:solidFill>
              </a:rPr>
              <a:t>At the same time, the smaller </a:t>
            </a:r>
            <a:r>
              <a:rPr lang="en-US" i="1" dirty="0" smtClean="0">
                <a:solidFill>
                  <a:schemeClr val="tx2">
                    <a:lumMod val="50000"/>
                  </a:schemeClr>
                </a:solidFill>
              </a:rPr>
              <a:t>is </a:t>
            </a:r>
            <a:r>
              <a:rPr lang="en-US" i="1" dirty="0" smtClean="0">
                <a:solidFill>
                  <a:schemeClr val="tx2">
                    <a:lumMod val="50000"/>
                  </a:schemeClr>
                </a:solidFill>
              </a:rPr>
              <a:t>the AOI, </a:t>
            </a:r>
            <a:r>
              <a:rPr lang="en-US" i="1" dirty="0" smtClean="0">
                <a:solidFill>
                  <a:schemeClr val="tx2">
                    <a:lumMod val="50000"/>
                  </a:schemeClr>
                </a:solidFill>
              </a:rPr>
              <a:t>with better details </a:t>
            </a:r>
            <a:r>
              <a:rPr lang="en-US" i="1" dirty="0" smtClean="0">
                <a:solidFill>
                  <a:schemeClr val="tx2">
                    <a:lumMod val="50000"/>
                  </a:schemeClr>
                </a:solidFill>
              </a:rPr>
              <a:t>(the bigger the scale)…</a:t>
            </a:r>
          </a:p>
        </p:txBody>
      </p:sp>
      <p:sp>
        <p:nvSpPr>
          <p:cNvPr id="12" name="CasellaDiTesto 11"/>
          <p:cNvSpPr txBox="1"/>
          <p:nvPr/>
        </p:nvSpPr>
        <p:spPr>
          <a:xfrm>
            <a:off x="1676400" y="3697069"/>
            <a:ext cx="5791200" cy="646331"/>
          </a:xfrm>
          <a:prstGeom prst="rect">
            <a:avLst/>
          </a:prstGeom>
          <a:solidFill>
            <a:srgbClr val="FFC000">
              <a:alpha val="70000"/>
            </a:srgbClr>
          </a:solidFill>
          <a:effectLst>
            <a:outerShdw blurRad="50800" dist="38100" dir="2700000" algn="tl" rotWithShape="0">
              <a:prstClr val="black">
                <a:alpha val="40000"/>
              </a:prstClr>
            </a:outerShdw>
          </a:effectLst>
        </p:spPr>
        <p:txBody>
          <a:bodyPr wrap="square" rtlCol="0">
            <a:spAutoFit/>
          </a:bodyPr>
          <a:lstStyle/>
          <a:p>
            <a:pPr algn="ctr"/>
            <a:r>
              <a:rPr lang="it-IT" sz="3600" b="1" dirty="0" smtClean="0">
                <a:solidFill>
                  <a:schemeClr val="tx2">
                    <a:lumMod val="60000"/>
                    <a:lumOff val="40000"/>
                  </a:schemeClr>
                </a:solidFill>
                <a:effectLst>
                  <a:outerShdw blurRad="38100" dist="38100" dir="2700000" algn="tl">
                    <a:srgbClr val="000000">
                      <a:alpha val="43137"/>
                    </a:srgbClr>
                  </a:outerShdw>
                </a:effectLst>
              </a:rPr>
              <a:t>Key word: COMPROMISE!</a:t>
            </a:r>
          </a:p>
        </p:txBody>
      </p:sp>
    </p:spTree>
    <p:extLst>
      <p:ext uri="{BB962C8B-B14F-4D97-AF65-F5344CB8AC3E}">
        <p14:creationId xmlns:p14="http://schemas.microsoft.com/office/powerpoint/2010/main" val="978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5733</TotalTime>
  <Words>1412</Words>
  <Application>Microsoft Office PowerPoint</Application>
  <PresentationFormat>On-screen Show (4:3)</PresentationFormat>
  <Paragraphs>179</Paragraphs>
  <Slides>18</Slides>
  <Notes>17</Notes>
  <HiddenSlides>1</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Custom Design</vt:lpstr>
      <vt:lpstr>1_Custom Design</vt:lpstr>
      <vt:lpstr>PowerPoint Presentation</vt:lpstr>
      <vt:lpstr>Content – Demo and Training</vt:lpstr>
      <vt:lpstr>Scenario description</vt:lpstr>
      <vt:lpstr>Scenario analysis </vt:lpstr>
      <vt:lpstr>Scenario analysis </vt:lpstr>
      <vt:lpstr>Areas Of Interest (AOIs) selection</vt:lpstr>
      <vt:lpstr>Areas Of Interest (AOIs) selection</vt:lpstr>
      <vt:lpstr>Areas Of Interest (AOIs) selection</vt:lpstr>
      <vt:lpstr>Areas Of Interest (AOIs) selection</vt:lpstr>
      <vt:lpstr>Areas Of Interest (AOIs) selection</vt:lpstr>
      <vt:lpstr>Areas Of Interest (AOIs) selection</vt:lpstr>
      <vt:lpstr>Areas Of Interest (AOIs) selection</vt:lpstr>
      <vt:lpstr>Areas Of Interest (AOIs) selection</vt:lpstr>
      <vt:lpstr>Product selection</vt:lpstr>
      <vt:lpstr>SRF (Service Request Form) compilation</vt:lpstr>
      <vt:lpstr>UFF (User Feedback Form) compilation</vt:lpstr>
      <vt:lpstr>PowerPoint Presentation</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Northrop</dc:creator>
  <cp:lastModifiedBy>Amy Northrop</cp:lastModifiedBy>
  <cp:revision>588</cp:revision>
  <cp:lastPrinted>2013-10-14T18:07:36Z</cp:lastPrinted>
  <dcterms:created xsi:type="dcterms:W3CDTF">2006-08-16T00:00:00Z</dcterms:created>
  <dcterms:modified xsi:type="dcterms:W3CDTF">2013-11-05T14:13:33Z</dcterms:modified>
</cp:coreProperties>
</file>